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SpecialPlsOnTitleSld="0" saveSubsetFonts="1">
  <p:sldMasterIdLst>
    <p:sldMasterId id="2147483725" r:id="rId14"/>
  </p:sldMasterIdLst>
  <p:notesMasterIdLst>
    <p:notesMasterId r:id="rId16"/>
  </p:notesMasterIdLst>
  <p:sldIdLst>
    <p:sldId id="278" r:id="rId18"/>
    <p:sldId id="295" r:id="rId19"/>
    <p:sldId id="296" r:id="rId20"/>
    <p:sldId id="285" r:id="rId21"/>
    <p:sldId id="287" r:id="rId22"/>
    <p:sldId id="292" r:id="rId23"/>
    <p:sldId id="288" r:id="rId24"/>
    <p:sldId id="293" r:id="rId25"/>
    <p:sldId id="290" r:id="rId26"/>
    <p:sldId id="311" r:id="rId27"/>
    <p:sldId id="298" r:id="rId28"/>
    <p:sldId id="312" r:id="rId29"/>
    <p:sldId id="313" r:id="rId30"/>
    <p:sldId id="300" r:id="rId31"/>
    <p:sldId id="314" r:id="rId32"/>
    <p:sldId id="301" r:id="rId33"/>
    <p:sldId id="303" r:id="rId34"/>
    <p:sldId id="305" r:id="rId35"/>
    <p:sldId id="307" r:id="rId36"/>
    <p:sldId id="309" r:id="rId37"/>
    <p:sldId id="315" r:id="rId38"/>
    <p:sldId id="297" r:id="rId39"/>
    <p:sldId id="317" r:id="rId40"/>
    <p:sldId id="319" r:id="rId41"/>
    <p:sldId id="320" r:id="rId42"/>
    <p:sldId id="321" r:id="rId43"/>
    <p:sldId id="322" r:id="rId44"/>
    <p:sldId id="291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25" userDrawn="1">
          <p15:clr>
            <a:srgbClr val="A4A3A4"/>
          </p15:clr>
        </p15:guide>
        <p15:guide id="3" pos="121" userDrawn="1">
          <p15:clr>
            <a:srgbClr val="A4A3A4"/>
          </p15:clr>
        </p15:guide>
        <p15:guide id="4" orient="horz" pos="607" userDrawn="1">
          <p15:clr>
            <a:srgbClr val="A4A3A4"/>
          </p15:clr>
        </p15:guide>
        <p15:guide id="5" pos="7555" userDrawn="1">
          <p15:clr>
            <a:srgbClr val="A4A3A4"/>
          </p15:clr>
        </p15:guide>
        <p15:guide id="6" orient="horz" pos="408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CBD0D8"/>
    <a:srgbClr val="E7E9ED"/>
    <a:srgbClr val="024B80"/>
    <a:srgbClr val="BFD0E9"/>
    <a:srgbClr val="DFE8F4"/>
    <a:srgbClr val="6F3A05"/>
    <a:srgbClr val="DACFA6"/>
    <a:srgbClr val="C3B171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61" autoAdjust="0"/>
    <p:restoredTop sz="94660"/>
  </p:normalViewPr>
  <p:slideViewPr>
    <p:cSldViewPr snapToGrid="0" snapToObjects="1" showGuides="1">
      <p:cViewPr varScale="1">
        <p:scale>
          <a:sx n="109" d="100"/>
          <a:sy n="109" d="100"/>
        </p:scale>
        <p:origin x="126" y="108"/>
      </p:cViewPr>
      <p:guideLst>
        <p:guide orient="horz" pos="2159"/>
        <p:guide pos="3825"/>
        <p:guide pos="121"/>
        <p:guide orient="horz" pos="607"/>
        <p:guide pos="7555"/>
        <p:guide orient="horz" pos="408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4" Type="http://schemas.openxmlformats.org/officeDocument/2006/relationships/slideMaster" Target="slideMasters/slideMaster1.xml"></Relationship><Relationship Id="rId15" Type="http://schemas.openxmlformats.org/officeDocument/2006/relationships/theme" Target="theme/theme1.xml"></Relationship><Relationship Id="rId16" Type="http://schemas.openxmlformats.org/officeDocument/2006/relationships/notesMaster" Target="notesMasters/notesMaster1.xml"></Relationship><Relationship Id="rId18" Type="http://schemas.openxmlformats.org/officeDocument/2006/relationships/slide" Target="slides/slide1.xml"></Relationship><Relationship Id="rId19" Type="http://schemas.openxmlformats.org/officeDocument/2006/relationships/slide" Target="slides/slide2.xml"></Relationship><Relationship Id="rId20" Type="http://schemas.openxmlformats.org/officeDocument/2006/relationships/slide" Target="slides/slide3.xml"></Relationship><Relationship Id="rId21" Type="http://schemas.openxmlformats.org/officeDocument/2006/relationships/slide" Target="slides/slide4.xml"></Relationship><Relationship Id="rId22" Type="http://schemas.openxmlformats.org/officeDocument/2006/relationships/slide" Target="slides/slide5.xml"></Relationship><Relationship Id="rId23" Type="http://schemas.openxmlformats.org/officeDocument/2006/relationships/slide" Target="slides/slide6.xml"></Relationship><Relationship Id="rId24" Type="http://schemas.openxmlformats.org/officeDocument/2006/relationships/slide" Target="slides/slide7.xml"></Relationship><Relationship Id="rId25" Type="http://schemas.openxmlformats.org/officeDocument/2006/relationships/slide" Target="slides/slide8.xml"></Relationship><Relationship Id="rId26" Type="http://schemas.openxmlformats.org/officeDocument/2006/relationships/slide" Target="slides/slide9.xml"></Relationship><Relationship Id="rId27" Type="http://schemas.openxmlformats.org/officeDocument/2006/relationships/slide" Target="slides/slide10.xml"></Relationship><Relationship Id="rId28" Type="http://schemas.openxmlformats.org/officeDocument/2006/relationships/slide" Target="slides/slide11.xml"></Relationship><Relationship Id="rId29" Type="http://schemas.openxmlformats.org/officeDocument/2006/relationships/slide" Target="slides/slide12.xml"></Relationship><Relationship Id="rId30" Type="http://schemas.openxmlformats.org/officeDocument/2006/relationships/slide" Target="slides/slide13.xml"></Relationship><Relationship Id="rId31" Type="http://schemas.openxmlformats.org/officeDocument/2006/relationships/slide" Target="slides/slide14.xml"></Relationship><Relationship Id="rId32" Type="http://schemas.openxmlformats.org/officeDocument/2006/relationships/slide" Target="slides/slide15.xml"></Relationship><Relationship Id="rId33" Type="http://schemas.openxmlformats.org/officeDocument/2006/relationships/slide" Target="slides/slide16.xml"></Relationship><Relationship Id="rId34" Type="http://schemas.openxmlformats.org/officeDocument/2006/relationships/slide" Target="slides/slide17.xml"></Relationship><Relationship Id="rId35" Type="http://schemas.openxmlformats.org/officeDocument/2006/relationships/slide" Target="slides/slide18.xml"></Relationship><Relationship Id="rId36" Type="http://schemas.openxmlformats.org/officeDocument/2006/relationships/slide" Target="slides/slide19.xml"></Relationship><Relationship Id="rId37" Type="http://schemas.openxmlformats.org/officeDocument/2006/relationships/slide" Target="slides/slide20.xml"></Relationship><Relationship Id="rId38" Type="http://schemas.openxmlformats.org/officeDocument/2006/relationships/slide" Target="slides/slide21.xml"></Relationship><Relationship Id="rId39" Type="http://schemas.openxmlformats.org/officeDocument/2006/relationships/slide" Target="slides/slide22.xml"></Relationship><Relationship Id="rId40" Type="http://schemas.openxmlformats.org/officeDocument/2006/relationships/slide" Target="slides/slide23.xml"></Relationship><Relationship Id="rId41" Type="http://schemas.openxmlformats.org/officeDocument/2006/relationships/slide" Target="slides/slide24.xml"></Relationship><Relationship Id="rId42" Type="http://schemas.openxmlformats.org/officeDocument/2006/relationships/slide" Target="slides/slide25.xml"></Relationship><Relationship Id="rId43" Type="http://schemas.openxmlformats.org/officeDocument/2006/relationships/slide" Target="slides/slide26.xml"></Relationship><Relationship Id="rId44" Type="http://schemas.openxmlformats.org/officeDocument/2006/relationships/slide" Target="slides/slide27.xml"></Relationship><Relationship Id="rId45" Type="http://schemas.openxmlformats.org/officeDocument/2006/relationships/slide" Target="slides/slide28.xml"></Relationship><Relationship Id="rId46" Type="http://schemas.openxmlformats.org/officeDocument/2006/relationships/viewProps" Target="viewProps.xml"></Relationship><Relationship Id="rId47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A41CB-61FA-4019-A4B0-427C8889D692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A1343-EAF7-444E-A695-DA927E5806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124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75BB6-E5B3-4504-A1BD-6017DEED7613}" type="datetime1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FB8A8-7915-45BD-AD65-C3D084B22E9B}" type="datetime1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D4DE-6637-4B3C-91FE-F05CE44CBBFD}" type="datetime1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7FE54-5D5F-4A3A-8B3F-4829D71391E0}" type="datetime1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73C36-7E72-4192-A2B9-B4AB936290B5}" type="datetime1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D6C71-6BD3-43E4-97BA-B0DE4EA31951}" type="datetime1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D0557-08E3-40B5-9A90-AC12974B8819}" type="datetime1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9B70C-30BC-4061-A360-A2ED2C2B536C}" type="datetime1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CEC54-258E-41DB-A8CB-301AB5466904}" type="datetime1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EBA57-5240-4A25-A388-5D04FF3A03DC}" type="datetime1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1D84-4E24-498E-8117-9332CC137479}" type="datetime1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69B5D-494E-405E-B1DB-7DB63C2661E0}" type="datetime1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0B6B0-6457-4CCD-80FB-28D37649507F}" type="datetime1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8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slide" Target="../slides/slide3.xml"></Relationship><Relationship Id="rId3" Type="http://schemas.openxmlformats.org/officeDocument/2006/relationships/slide" Target="../slides/slide3.xml"></Relationship><Relationship Id="rId4" Type="http://schemas.openxmlformats.org/officeDocument/2006/relationships/slide" Target="../slides/slide3.xml"></Relationship><Relationship Id="rId5" Type="http://schemas.openxmlformats.org/officeDocument/2006/relationships/slideLayout" Target="../slideLayouts/slideLayout8.xml"></Relationship></Relationships>
</file>

<file path=ppt/slides/_rels/slide11.xml.rels><?xml version="1.0" encoding="UTF-8"?>
<Relationships xmlns="http://schemas.openxmlformats.org/package/2006/relationships"><Relationship Id="rId3" Type="http://schemas.openxmlformats.org/officeDocument/2006/relationships/image" Target="../media/image4.jpg"></Relationship><Relationship Id="rId2" Type="http://schemas.openxmlformats.org/officeDocument/2006/relationships/slide" Target="../slides/slide3.xml"></Relationship><Relationship Id="rId4" Type="http://schemas.openxmlformats.org/officeDocument/2006/relationships/image" Target="../media/image5.jpeg"></Relationship><Relationship Id="rId5" Type="http://schemas.openxmlformats.org/officeDocument/2006/relationships/slide" Target="../slides/slide3.xml"></Relationship><Relationship Id="rId6" Type="http://schemas.openxmlformats.org/officeDocument/2006/relationships/slide" Target="../slides/slide3.xml"></Relationship><Relationship Id="rId7" Type="http://schemas.openxmlformats.org/officeDocument/2006/relationships/image" Target="../media/fImage124105130541.png"></Relationship><Relationship Id="rId8" Type="http://schemas.openxmlformats.org/officeDocument/2006/relationships/slideLayout" Target="../slideLayouts/slideLayout8.xml"></Relationship></Relationships>
</file>

<file path=ppt/slides/_rels/slide12.xml.rels><?xml version="1.0" encoding="UTF-8"?>
<Relationships xmlns="http://schemas.openxmlformats.org/package/2006/relationships"><Relationship Id="rId3" Type="http://schemas.openxmlformats.org/officeDocument/2006/relationships/image" Target="../media/image6.png"></Relationship><Relationship Id="rId2" Type="http://schemas.openxmlformats.org/officeDocument/2006/relationships/slide" Target="../slides/slide3.xml"></Relationship><Relationship Id="rId4" Type="http://schemas.openxmlformats.org/officeDocument/2006/relationships/image" Target="../media/image7.jpg"></Relationship><Relationship Id="rId5" Type="http://schemas.openxmlformats.org/officeDocument/2006/relationships/slide" Target="../slides/slide3.xml"></Relationship><Relationship Id="rId6" Type="http://schemas.openxmlformats.org/officeDocument/2006/relationships/slide" Target="../slides/slide3.xml"></Relationship><Relationship Id="rId7" Type="http://schemas.openxmlformats.org/officeDocument/2006/relationships/image" Target="../media/fImage544923128467.jpeg"></Relationship><Relationship Id="rId8" Type="http://schemas.openxmlformats.org/officeDocument/2006/relationships/slideLayout" Target="../slideLayouts/slideLayout8.xml"></Relationship></Relationships>
</file>

<file path=ppt/slides/_rels/slide13.xml.rels><?xml version="1.0" encoding="UTF-8"?>
<Relationships xmlns="http://schemas.openxmlformats.org/package/2006/relationships"><Relationship Id="rId3" Type="http://schemas.openxmlformats.org/officeDocument/2006/relationships/image" Target="../media/image8.jpg"></Relationship><Relationship Id="rId2" Type="http://schemas.openxmlformats.org/officeDocument/2006/relationships/slide" Target="../slides/slide3.xml"></Relationship><Relationship Id="rId4" Type="http://schemas.openxmlformats.org/officeDocument/2006/relationships/image" Target="../media/image9.png"></Relationship><Relationship Id="rId5" Type="http://schemas.openxmlformats.org/officeDocument/2006/relationships/slide" Target="../slides/slide3.xml"></Relationship><Relationship Id="rId6" Type="http://schemas.openxmlformats.org/officeDocument/2006/relationships/slide" Target="../slides/slide3.xml"></Relationship><Relationship Id="rId7" Type="http://schemas.openxmlformats.org/officeDocument/2006/relationships/image" Target="../media/fImage45183196334.jpeg"></Relationship><Relationship Id="rId8" Type="http://schemas.openxmlformats.org/officeDocument/2006/relationships/slideLayout" Target="../slideLayouts/slideLayout8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slide" Target="../slides/slide3.xml"></Relationship><Relationship Id="rId3" Type="http://schemas.openxmlformats.org/officeDocument/2006/relationships/slide" Target="../slides/slide3.xml"></Relationship><Relationship Id="rId4" Type="http://schemas.openxmlformats.org/officeDocument/2006/relationships/slide" Target="../slides/slide3.xml"></Relationship><Relationship Id="rId5" Type="http://schemas.openxmlformats.org/officeDocument/2006/relationships/slideLayout" Target="../slideLayouts/slideLayout8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slide" Target="../slides/slide3.xml"></Relationship><Relationship Id="rId3" Type="http://schemas.openxmlformats.org/officeDocument/2006/relationships/slide" Target="../slides/slide3.xml"></Relationship><Relationship Id="rId4" Type="http://schemas.openxmlformats.org/officeDocument/2006/relationships/slide" Target="../slides/slide3.xml"></Relationship><Relationship Id="rId5" Type="http://schemas.openxmlformats.org/officeDocument/2006/relationships/slideLayout" Target="../slideLayouts/slideLayout8.xml"></Relationship></Relationships>
</file>

<file path=ppt/slides/_rels/slide16.xml.rels><?xml version="1.0" encoding="UTF-8"?>
<Relationships xmlns="http://schemas.openxmlformats.org/package/2006/relationships"><Relationship Id="rId3" Type="http://schemas.openxmlformats.org/officeDocument/2006/relationships/image" Target="../media/image10.jpg"></Relationship><Relationship Id="rId2" Type="http://schemas.openxmlformats.org/officeDocument/2006/relationships/slide" Target="../slides/slide3.xml"></Relationship><Relationship Id="rId4" Type="http://schemas.openxmlformats.org/officeDocument/2006/relationships/image" Target="../media/image11.jpeg"></Relationship><Relationship Id="rId5" Type="http://schemas.openxmlformats.org/officeDocument/2006/relationships/slide" Target="../slides/slide3.xml"></Relationship><Relationship Id="rId6" Type="http://schemas.openxmlformats.org/officeDocument/2006/relationships/slide" Target="../slides/slide3.xml"></Relationship><Relationship Id="rId7" Type="http://schemas.openxmlformats.org/officeDocument/2006/relationships/slideLayout" Target="../slideLayouts/slideLayout8.xml"></Relationship></Relationships>
</file>

<file path=ppt/slides/_rels/slide17.xml.rels><?xml version="1.0" encoding="UTF-8"?>
<Relationships xmlns="http://schemas.openxmlformats.org/package/2006/relationships"><Relationship Id="rId3" Type="http://schemas.openxmlformats.org/officeDocument/2006/relationships/image" Target="../media/image12.jpg"></Relationship><Relationship Id="rId2" Type="http://schemas.openxmlformats.org/officeDocument/2006/relationships/slide" Target="../slides/slide3.xml"></Relationship><Relationship Id="rId4" Type="http://schemas.openxmlformats.org/officeDocument/2006/relationships/image" Target="../media/image13.jpg"></Relationship><Relationship Id="rId5" Type="http://schemas.openxmlformats.org/officeDocument/2006/relationships/slide" Target="../slides/slide3.xml"></Relationship><Relationship Id="rId6" Type="http://schemas.openxmlformats.org/officeDocument/2006/relationships/slide" Target="../slides/slide3.xml"></Relationship><Relationship Id="rId7" Type="http://schemas.openxmlformats.org/officeDocument/2006/relationships/slideLayout" Target="../slideLayouts/slideLayout8.xml"></Relationship></Relationships>
</file>

<file path=ppt/slides/_rels/slide18.xml.rels><?xml version="1.0" encoding="UTF-8"?>
<Relationships xmlns="http://schemas.openxmlformats.org/package/2006/relationships"><Relationship Id="rId3" Type="http://schemas.openxmlformats.org/officeDocument/2006/relationships/image" Target="../media/image14.jpeg"></Relationship><Relationship Id="rId2" Type="http://schemas.openxmlformats.org/officeDocument/2006/relationships/slide" Target="../slides/slide3.xml"></Relationship><Relationship Id="rId4" Type="http://schemas.openxmlformats.org/officeDocument/2006/relationships/image" Target="../media/image15.jpg"></Relationship><Relationship Id="rId5" Type="http://schemas.openxmlformats.org/officeDocument/2006/relationships/slide" Target="../slides/slide3.xml"></Relationship><Relationship Id="rId6" Type="http://schemas.openxmlformats.org/officeDocument/2006/relationships/slide" Target="../slides/slide3.xml"></Relationship><Relationship Id="rId7" Type="http://schemas.openxmlformats.org/officeDocument/2006/relationships/slideLayout" Target="../slideLayouts/slideLayout8.xml"></Relationship></Relationships>
</file>

<file path=ppt/slides/_rels/slide19.xml.rels><?xml version="1.0" encoding="UTF-8"?>
<Relationships xmlns="http://schemas.openxmlformats.org/package/2006/relationships"><Relationship Id="rId3" Type="http://schemas.openxmlformats.org/officeDocument/2006/relationships/image" Target="../media/image16.jpg"></Relationship><Relationship Id="rId2" Type="http://schemas.openxmlformats.org/officeDocument/2006/relationships/slide" Target="../slides/slide3.xml"></Relationship><Relationship Id="rId4" Type="http://schemas.openxmlformats.org/officeDocument/2006/relationships/image" Target="../media/image17.jpg"></Relationship><Relationship Id="rId5" Type="http://schemas.openxmlformats.org/officeDocument/2006/relationships/slide" Target="../slides/slide3.xml"></Relationship><Relationship Id="rId6" Type="http://schemas.openxmlformats.org/officeDocument/2006/relationships/slide" Target="../slides/slide3.xml"></Relationship><Relationship Id="rId7" Type="http://schemas.openxmlformats.org/officeDocument/2006/relationships/slideLayout" Target="../slideLayouts/slideLayout8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8.xml"></Relationship></Relationships>
</file>

<file path=ppt/slides/_rels/slide20.xml.rels><?xml version="1.0" encoding="UTF-8"?>
<Relationships xmlns="http://schemas.openxmlformats.org/package/2006/relationships"><Relationship Id="rId3" Type="http://schemas.openxmlformats.org/officeDocument/2006/relationships/image" Target="../media/image18.jpg"></Relationship><Relationship Id="rId2" Type="http://schemas.openxmlformats.org/officeDocument/2006/relationships/slide" Target="../slides/slide3.xml"></Relationship><Relationship Id="rId4" Type="http://schemas.openxmlformats.org/officeDocument/2006/relationships/image" Target="../media/image19.jpg"></Relationship><Relationship Id="rId5" Type="http://schemas.openxmlformats.org/officeDocument/2006/relationships/slide" Target="../slides/slide3.xml"></Relationship><Relationship Id="rId6" Type="http://schemas.openxmlformats.org/officeDocument/2006/relationships/slide" Target="../slides/slide3.xml"></Relationship><Relationship Id="rId7" Type="http://schemas.openxmlformats.org/officeDocument/2006/relationships/slideLayout" Target="../slideLayouts/slideLayout8.xml"></Relationship></Relationships>
</file>

<file path=ppt/slides/_rels/slide21.xml.rels><?xml version="1.0" encoding="UTF-8"?>
<Relationships xmlns="http://schemas.openxmlformats.org/package/2006/relationships"><Relationship Id="rId3" Type="http://schemas.openxmlformats.org/officeDocument/2006/relationships/image" Target="../media/image20.jpg"></Relationship><Relationship Id="rId2" Type="http://schemas.openxmlformats.org/officeDocument/2006/relationships/slide" Target="../slides/slide3.xml"></Relationship><Relationship Id="rId4" Type="http://schemas.openxmlformats.org/officeDocument/2006/relationships/image" Target="../media/image21.jpg"></Relationship><Relationship Id="rId5" Type="http://schemas.openxmlformats.org/officeDocument/2006/relationships/slide" Target="../slides/slide3.xml"></Relationship><Relationship Id="rId6" Type="http://schemas.openxmlformats.org/officeDocument/2006/relationships/slide" Target="../slides/slide3.xml"></Relationship><Relationship Id="rId7" Type="http://schemas.openxmlformats.org/officeDocument/2006/relationships/slideLayout" Target="../slideLayouts/slideLayout8.xml"></Relationship></Relationships>
</file>

<file path=ppt/slides/_rels/slide22.xml.rels><?xml version="1.0" encoding="UTF-8"?>
<Relationships xmlns="http://schemas.openxmlformats.org/package/2006/relationships"><Relationship Id="rId3" Type="http://schemas.openxmlformats.org/officeDocument/2006/relationships/image" Target="../media/image22.jpg"></Relationship><Relationship Id="rId2" Type="http://schemas.openxmlformats.org/officeDocument/2006/relationships/slide" Target="../slides/slide3.xml"></Relationship><Relationship Id="rId6" Type="http://schemas.openxmlformats.org/officeDocument/2006/relationships/image" Target="../media/image25.jpg"></Relationship><Relationship Id="rId5" Type="http://schemas.openxmlformats.org/officeDocument/2006/relationships/image" Target="../media/image24.jpg"></Relationship><Relationship Id="rId4" Type="http://schemas.openxmlformats.org/officeDocument/2006/relationships/image" Target="../media/image23.jpeg"></Relationship><Relationship Id="rId7" Type="http://schemas.openxmlformats.org/officeDocument/2006/relationships/slide" Target="../slides/slide3.xml"></Relationship><Relationship Id="rId8" Type="http://schemas.openxmlformats.org/officeDocument/2006/relationships/slide" Target="../slides/slide3.xml"></Relationship><Relationship Id="rId9" Type="http://schemas.openxmlformats.org/officeDocument/2006/relationships/image" Target="../media/fImage74383406500.jpeg"></Relationship><Relationship Id="rId10" Type="http://schemas.openxmlformats.org/officeDocument/2006/relationships/slideLayout" Target="../slideLayouts/slideLayout8.xml"></Relationship></Relationships>
</file>

<file path=ppt/slides/_rels/slide23.xml.rels><?xml version="1.0" encoding="UTF-8"?>
<Relationships xmlns="http://schemas.openxmlformats.org/package/2006/relationships"><Relationship Id="rId3" Type="http://schemas.openxmlformats.org/officeDocument/2006/relationships/image" Target="../media/image26.jpg"></Relationship><Relationship Id="rId2" Type="http://schemas.openxmlformats.org/officeDocument/2006/relationships/slide" Target="../slides/slide3.xml"></Relationship><Relationship Id="rId6" Type="http://schemas.openxmlformats.org/officeDocument/2006/relationships/image" Target="../media/image29.jpg"></Relationship><Relationship Id="rId5" Type="http://schemas.openxmlformats.org/officeDocument/2006/relationships/image" Target="../media/image28.jpg"></Relationship><Relationship Id="rId4" Type="http://schemas.openxmlformats.org/officeDocument/2006/relationships/image" Target="../media/image27.jpeg"></Relationship><Relationship Id="rId7" Type="http://schemas.openxmlformats.org/officeDocument/2006/relationships/slide" Target="../slides/slide3.xml"></Relationship><Relationship Id="rId8" Type="http://schemas.openxmlformats.org/officeDocument/2006/relationships/slide" Target="../slides/slide3.xml"></Relationship><Relationship Id="rId9" Type="http://schemas.openxmlformats.org/officeDocument/2006/relationships/image" Target="../media/image30.jpeg"></Relationship><Relationship Id="rId10" Type="http://schemas.openxmlformats.org/officeDocument/2006/relationships/image" Target="../media/image31.png"></Relationship><Relationship Id="rId11" Type="http://schemas.openxmlformats.org/officeDocument/2006/relationships/slideLayout" Target="../slideLayouts/slideLayout8.xml"></Relationship></Relationships>
</file>

<file path=ppt/slides/_rels/slide24.xml.rels><?xml version="1.0" encoding="UTF-8"?>
<Relationships xmlns="http://schemas.openxmlformats.org/package/2006/relationships"><Relationship Id="rId7" Type="http://schemas.openxmlformats.org/officeDocument/2006/relationships/image" Target="../media/image34.jpeg"></Relationship><Relationship Id="rId2" Type="http://schemas.openxmlformats.org/officeDocument/2006/relationships/slide" Target="../slides/slide3.xml"></Relationship><Relationship Id="rId6" Type="http://schemas.openxmlformats.org/officeDocument/2006/relationships/image" Target="../media/image33.jpg"></Relationship><Relationship Id="rId5" Type="http://schemas.openxmlformats.org/officeDocument/2006/relationships/image" Target="../media/image32.jpeg"></Relationship><Relationship Id="rId8" Type="http://schemas.openxmlformats.org/officeDocument/2006/relationships/slide" Target="../slides/slide3.xml"></Relationship><Relationship Id="rId9" Type="http://schemas.openxmlformats.org/officeDocument/2006/relationships/slide" Target="../slides/slide3.xml"></Relationship><Relationship Id="rId10" Type="http://schemas.openxmlformats.org/officeDocument/2006/relationships/image" Target="../media/fImage710873339169.png"></Relationship><Relationship Id="rId11" Type="http://schemas.openxmlformats.org/officeDocument/2006/relationships/image" Target="../media/fImage1337353355724.png"></Relationship><Relationship Id="rId12" Type="http://schemas.openxmlformats.org/officeDocument/2006/relationships/image" Target="../media/fImage62153361478.jpeg"></Relationship><Relationship Id="rId13" Type="http://schemas.openxmlformats.org/officeDocument/2006/relationships/image" Target="../media/fImage469763389358.jpeg"></Relationship><Relationship Id="rId14" Type="http://schemas.openxmlformats.org/officeDocument/2006/relationships/image" Target="../media/fImage83353396962.jpeg"></Relationship><Relationship Id="rId15" Type="http://schemas.openxmlformats.org/officeDocument/2006/relationships/slideLayout" Target="../slideLayouts/slideLayout8.xml"></Relationship></Relationships>
</file>

<file path=ppt/slides/_rels/slide2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8.xml"></Relationship><Relationship Id="rId2" Type="http://schemas.openxmlformats.org/officeDocument/2006/relationships/slide" Target="../slides/slide3.xml"></Relationship><Relationship Id="rId3" Type="http://schemas.openxmlformats.org/officeDocument/2006/relationships/slide" Target="../slides/slide3.xml"></Relationship><Relationship Id="rId4" Type="http://schemas.openxmlformats.org/officeDocument/2006/relationships/image" Target="../media/fImage209304364464.jpeg"></Relationship><Relationship Id="rId5" Type="http://schemas.openxmlformats.org/officeDocument/2006/relationships/image" Target="../media/fImage488394375705.jpeg"></Relationship><Relationship Id="rId6" Type="http://schemas.openxmlformats.org/officeDocument/2006/relationships/image" Target="../media/fImage725944388145.jpeg"></Relationship><Relationship Id="rId7" Type="http://schemas.openxmlformats.org/officeDocument/2006/relationships/image" Target="../media/fImage52434393281.jpeg"></Relationship><Relationship Id="rId8" Type="http://schemas.openxmlformats.org/officeDocument/2006/relationships/image" Target="../media/fImage79744406827.jpeg"></Relationship></Relationships>
</file>

<file path=ppt/slides/_rels/slide2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8.xml"></Relationship><Relationship Id="rId2" Type="http://schemas.openxmlformats.org/officeDocument/2006/relationships/slide" Target="../slides/slide3.xml"></Relationship><Relationship Id="rId3" Type="http://schemas.openxmlformats.org/officeDocument/2006/relationships/slide" Target="../slides/slide3.xml"></Relationship><Relationship Id="rId4" Type="http://schemas.openxmlformats.org/officeDocument/2006/relationships/image" Target="../media/fImage396984419961.jpeg"></Relationship><Relationship Id="rId5" Type="http://schemas.openxmlformats.org/officeDocument/2006/relationships/image" Target="../media/fImage151416442491.jpeg"></Relationship><Relationship Id="rId6" Type="http://schemas.openxmlformats.org/officeDocument/2006/relationships/image" Target="../media/fImage130474432995.jpeg"></Relationship><Relationship Id="rId7" Type="http://schemas.openxmlformats.org/officeDocument/2006/relationships/image" Target="../media/fImage416584451942.jpeg"></Relationship><Relationship Id="rId8" Type="http://schemas.openxmlformats.org/officeDocument/2006/relationships/image" Target="../media/fImage743494464827.png"></Relationship><Relationship Id="rId9" Type="http://schemas.openxmlformats.org/officeDocument/2006/relationships/image" Target="../media/fImage596634475436.jpeg"></Relationship><Relationship Id="rId10" Type="http://schemas.openxmlformats.org/officeDocument/2006/relationships/image" Target="../media/fImage1108554482391.jpeg"></Relationship></Relationships>
</file>

<file path=ppt/slides/_rels/slide2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8.xml"></Relationship><Relationship Id="rId2" Type="http://schemas.openxmlformats.org/officeDocument/2006/relationships/slide" Target="../slides/slide3.xml"></Relationship><Relationship Id="rId3" Type="http://schemas.openxmlformats.org/officeDocument/2006/relationships/slide" Target="../slides/slide3.xml"></Relationship><Relationship Id="rId4" Type="http://schemas.openxmlformats.org/officeDocument/2006/relationships/image" Target="../media/fImage40494654604.jpeg"></Relationship><Relationship Id="rId5" Type="http://schemas.openxmlformats.org/officeDocument/2006/relationships/image" Target="../media/fImage171114663902.jpeg"></Relationship><Relationship Id="rId6" Type="http://schemas.openxmlformats.org/officeDocument/2006/relationships/image" Target="../media/fImage70171467153.jpeg"></Relationship><Relationship Id="rId7" Type="http://schemas.openxmlformats.org/officeDocument/2006/relationships/image" Target="../media/fImage4829468292.jpeg"></Relationship></Relationships>
</file>

<file path=ppt/slides/_rels/slide28.xml.rels><?xml version="1.0" encoding="UTF-8"?>
<Relationships xmlns="http://schemas.openxmlformats.org/package/2006/relationships"><Relationship Id="rId2" Type="http://schemas.openxmlformats.org/officeDocument/2006/relationships/slide" Target="../slides/slide3.xml"></Relationship><Relationship Id="rId3" Type="http://schemas.openxmlformats.org/officeDocument/2006/relationships/slide" Target="../slides/slide3.xml"></Relationship><Relationship Id="rId4" Type="http://schemas.openxmlformats.org/officeDocument/2006/relationships/slideLayout" Target="../slideLayouts/slideLayout8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slide" Target="../slides/slide3.xml"></Relationship><Relationship Id="rId3" Type="http://schemas.openxmlformats.org/officeDocument/2006/relationships/slide" Target="../slides/slide3.xml"></Relationship><Relationship Id="rId4" Type="http://schemas.openxmlformats.org/officeDocument/2006/relationships/slideLayout" Target="../slideLayouts/slideLayout8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slide" Target="../slides/slide3.xml"></Relationship><Relationship Id="rId3" Type="http://schemas.openxmlformats.org/officeDocument/2006/relationships/slide" Target="../slides/slide3.xml"></Relationship><Relationship Id="rId4" Type="http://schemas.openxmlformats.org/officeDocument/2006/relationships/slideLayout" Target="../slideLayouts/slideLayout8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slide" Target="../slides/slide3.xml"></Relationship><Relationship Id="rId3" Type="http://schemas.openxmlformats.org/officeDocument/2006/relationships/slide" Target="../slides/slide3.xml"></Relationship><Relationship Id="rId4" Type="http://schemas.openxmlformats.org/officeDocument/2006/relationships/slideLayout" Target="../slideLayouts/slideLayout8.xml"></Relationship></Relationships>
</file>

<file path=ppt/slides/_rels/slide6.xml.rels><?xml version="1.0" encoding="UTF-8"?>
<Relationships xmlns="http://schemas.openxmlformats.org/package/2006/relationships"><Relationship Id="rId3" Type="http://schemas.openxmlformats.org/officeDocument/2006/relationships/image" Target="../media/image1.jpeg"></Relationship><Relationship Id="rId2" Type="http://schemas.openxmlformats.org/officeDocument/2006/relationships/slide" Target="../slides/slide3.xml"></Relationship><Relationship Id="rId4" Type="http://schemas.openxmlformats.org/officeDocument/2006/relationships/slide" Target="../slides/slide3.xml"></Relationship><Relationship Id="rId5" Type="http://schemas.openxmlformats.org/officeDocument/2006/relationships/slideLayout" Target="../slideLayouts/slideLayout8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slide" Target="../slides/slide3.xml"></Relationship><Relationship Id="rId3" Type="http://schemas.openxmlformats.org/officeDocument/2006/relationships/slide" Target="../slides/slide3.xml"></Relationship><Relationship Id="rId4" Type="http://schemas.openxmlformats.org/officeDocument/2006/relationships/slideLayout" Target="../slideLayouts/slideLayout8.xml"></Relationship></Relationships>
</file>

<file path=ppt/slides/_rels/slide8.xml.rels><?xml version="1.0" encoding="UTF-8"?>
<Relationships xmlns="http://schemas.openxmlformats.org/package/2006/relationships"><Relationship Id="rId3" Type="http://schemas.openxmlformats.org/officeDocument/2006/relationships/image" Target="../media/image3.jpeg"></Relationship><Relationship Id="rId2" Type="http://schemas.openxmlformats.org/officeDocument/2006/relationships/image" Target="../media/image2.png"></Relationship><Relationship Id="rId4" Type="http://schemas.openxmlformats.org/officeDocument/2006/relationships/slideLayout" Target="../slideLayouts/slideLayout8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slide" Target="../slides/slide3.xml"></Relationship><Relationship Id="rId3" Type="http://schemas.openxmlformats.org/officeDocument/2006/relationships/slide" Target="../slides/slide3.xml"></Relationship><Relationship Id="rId4" Type="http://schemas.openxmlformats.org/officeDocument/2006/relationships/slide" Target="../slides/slide3.xml"></Relationship><Relationship Id="rId5" Type="http://schemas.openxmlformats.org/officeDocument/2006/relationships/slideLayout" Target="../slideLayouts/slideLayout8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A22A71-41D0-496C-964C-0175C6758C97}"/>
              </a:ext>
            </a:extLst>
          </p:cNvPr>
          <p:cNvSpPr txBox="1"/>
          <p:nvPr/>
        </p:nvSpPr>
        <p:spPr>
          <a:xfrm>
            <a:off x="3792220" y="3259455"/>
            <a:ext cx="4608830" cy="11074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6600" b="1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메인 기획서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4B2453-93D5-45E5-9BFB-1834F625C563}"/>
              </a:ext>
            </a:extLst>
          </p:cNvPr>
          <p:cNvSpPr txBox="1"/>
          <p:nvPr/>
        </p:nvSpPr>
        <p:spPr>
          <a:xfrm>
            <a:off x="11146155" y="6280150"/>
            <a:ext cx="762000" cy="323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6.몬스터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8" name="실행 단추: 문서 7">
            <a:hlinkClick r:id="rId3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0" name="실행 단추: 문서 9">
            <a:hlinkClick r:id="rId4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52C9653F-8037-4F80-99B1-E521F00AB0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416483"/>
              </p:ext>
            </p:extLst>
          </p:nvPr>
        </p:nvGraphicFramePr>
        <p:xfrm>
          <a:off x="521335" y="1091565"/>
          <a:ext cx="11476990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534">
                  <a:extLst>
                    <a:ext uri="{9D8B030D-6E8A-4147-A177-3AD203B41FA5}">
                      <a16:colId xmlns:a16="http://schemas.microsoft.com/office/drawing/2014/main" val="3107355925"/>
                    </a:ext>
                  </a:extLst>
                </a:gridCol>
                <a:gridCol w="6960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01410">
                  <a:extLst>
                    <a:ext uri="{9D8B030D-6E8A-4147-A177-3AD203B41FA5}">
                      <a16:colId xmlns:a16="http://schemas.microsoft.com/office/drawing/2014/main" val="2656114637"/>
                    </a:ext>
                  </a:extLst>
                </a:gridCol>
              </a:tblGrid>
              <a:tr h="299942"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몬스터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몬스터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4832"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기본적으로 플레이어에게 적대적이다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특정 개체들은 공격을 받지 않거나 가까이 다가오지 않을 경우 공격하지 않는다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크게 원령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요괴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요물로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종류 분류한다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처치 시 해당 몬스터에 따른 아이템과 경험치를 얻을 수 있다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기본적으로 플레이어에게 적대적이다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특정 개체들은 공격을 받지 않거나 가까이 다가오지 않을 경우 공격하지 않는다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크게 원령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요괴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요물로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종류 분류한다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처치 시 해당 몬스터에 따른 아이템과 경험치를 얻을 수 있다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5569385"/>
                  </a:ext>
                </a:extLst>
              </a:tr>
              <a:tr h="274947">
                <a:tc row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원령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죽은 영혼이 변이한 존재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126595"/>
                  </a:ext>
                </a:extLst>
              </a:tr>
              <a:tr h="274947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요기로 인하여 변이한 동식물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522681"/>
                  </a:ext>
                </a:extLst>
              </a:tr>
              <a:tr h="274947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자연의 기운으로 변이한 생명체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4354771"/>
                  </a:ext>
                </a:extLst>
              </a:tr>
            </a:tbl>
          </a:graphicData>
        </a:graphic>
      </p:graphicFrame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E8FB3F04-AC1D-447C-8E35-E447DB2C22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424066"/>
              </p:ext>
            </p:extLst>
          </p:nvPr>
        </p:nvGraphicFramePr>
        <p:xfrm>
          <a:off x="521336" y="3590290"/>
          <a:ext cx="11478894" cy="2293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891">
                  <a:extLst>
                    <a:ext uri="{9D8B030D-6E8A-4147-A177-3AD203B41FA5}">
                      <a16:colId xmlns:a16="http://schemas.microsoft.com/office/drawing/2014/main" val="1340839053"/>
                    </a:ext>
                  </a:extLst>
                </a:gridCol>
                <a:gridCol w="3642826">
                  <a:extLst>
                    <a:ext uri="{9D8B030D-6E8A-4147-A177-3AD203B41FA5}">
                      <a16:colId xmlns:a16="http://schemas.microsoft.com/office/drawing/2014/main" val="31356980"/>
                    </a:ext>
                  </a:extLst>
                </a:gridCol>
                <a:gridCol w="600435">
                  <a:extLst>
                    <a:ext uri="{9D8B030D-6E8A-4147-A177-3AD203B41FA5}">
                      <a16:colId xmlns:a16="http://schemas.microsoft.com/office/drawing/2014/main" val="335752637"/>
                    </a:ext>
                  </a:extLst>
                </a:gridCol>
                <a:gridCol w="610614">
                  <a:extLst>
                    <a:ext uri="{9D8B030D-6E8A-4147-A177-3AD203B41FA5}">
                      <a16:colId xmlns:a16="http://schemas.microsoft.com/office/drawing/2014/main" val="268724330"/>
                    </a:ext>
                  </a:extLst>
                </a:gridCol>
                <a:gridCol w="580082">
                  <a:extLst>
                    <a:ext uri="{9D8B030D-6E8A-4147-A177-3AD203B41FA5}">
                      <a16:colId xmlns:a16="http://schemas.microsoft.com/office/drawing/2014/main" val="1664673621"/>
                    </a:ext>
                  </a:extLst>
                </a:gridCol>
                <a:gridCol w="1664682">
                  <a:extLst>
                    <a:ext uri="{9D8B030D-6E8A-4147-A177-3AD203B41FA5}">
                      <a16:colId xmlns:a16="http://schemas.microsoft.com/office/drawing/2014/main" val="2768489450"/>
                    </a:ext>
                  </a:extLst>
                </a:gridCol>
                <a:gridCol w="1664682">
                  <a:extLst>
                    <a:ext uri="{9D8B030D-6E8A-4147-A177-3AD203B41FA5}">
                      <a16:colId xmlns:a16="http://schemas.microsoft.com/office/drawing/2014/main" val="3373129107"/>
                    </a:ext>
                  </a:extLst>
                </a:gridCol>
                <a:gridCol w="1664682">
                  <a:extLst>
                    <a:ext uri="{9D8B030D-6E8A-4147-A177-3AD203B41FA5}">
                      <a16:colId xmlns:a16="http://schemas.microsoft.com/office/drawing/2014/main" val="1084367442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능력치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능력치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보유 여부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특이 사항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98229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원령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요괴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요물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원령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요괴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요물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516051"/>
                  </a:ext>
                </a:extLst>
              </a:tr>
              <a:tr h="118859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체력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생존에 관련된 수치로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 0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이 될 경우 처치된다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일정 이하로 내려가지 않으며 행동 불능 상태가 된다</a:t>
                      </a:r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</a:rPr>
                        <a:t>이 될 경우 잠시동안 행동 불능 상태에 빠진다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</a:rPr>
                        <a:t>일정 시간 동안 받는 피해가 없을 경우 매우 빠르게 회복된다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8863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캐릭터가 공격 시 데미지에 관여하는 수치.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367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요력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스킬을 사용할 경우 사용되는 자원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569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원력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원령의 힘을 나타내는 척도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</a:rPr>
                        <a:t>높을 수록 처치 시 높은 수준의 아이템이 필요로 함</a:t>
                      </a:r>
                      <a:endParaRPr lang="en-US" altLang="ko-KR" sz="800" kern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020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지구력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걷는 동작을 제외한 행동에 사용되는 자원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</a:rPr>
                        <a:t>이 될 경우 행동에 제한이 생김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854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6585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6.몬스터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8" name="실행 단추: 문서 7">
            <a:hlinkClick r:id="rId5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0" name="실행 단추: 문서 9">
            <a:hlinkClick r:id="rId6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521335" y="1091565"/>
          <a:ext cx="9699625" cy="1549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815"/>
                <a:gridCol w="8766810"/>
              </a:tblGrid>
              <a:tr h="368300">
                <a:tc gridSpan="2"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lang="ko-KR" altLang="en-US" kern="1200" b="1">
                          <a:solidFill>
                            <a:srgbClr val="FFFFFF"/>
                          </a:solidFill>
                        </a:rPr>
                        <a:t>원령</a:t>
                      </a:r>
                      <a:endParaRPr lang="ko-KR" altLang="en-US" kern="1200" b="1">
                        <a:solidFill>
                          <a:srgbClr val="FFFFFF"/>
                        </a:solidFill>
                      </a:endParaRPr>
                    </a:p>
                  </a:txBody>
                  <a:tcPr marL="91440" marR="91440" marT="45720" marB="45720" anchor="t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50520"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배경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이미 죽어 이승을 떠돌고 있는 영혼이 원한을 가지고 변이한 존재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830580"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규칙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일반적인 전투를 통해 행동 불능 상태로 만들 수 있지만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처치 되지는 않는다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대부분의 원령은 행동 불능 상태에서 특정 아이템을 사용해 처치 가능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몇몇 특수한 원령은 관련 퀘스트를 완료하는 작업 후 전투 등의 방법으로 처치 가능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pic>
        <p:nvPicPr>
          <p:cNvPr id="4" name="그림 3" descr="C:/Users/yhgki/AppData/Roaming/PolarisOffice/ETemp/5016_22524344/image4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01" b="26800"/>
          <a:stretch>
            <a:fillRect/>
          </a:stretch>
        </p:blipFill>
        <p:spPr>
          <a:xfrm rot="0">
            <a:off x="516255" y="4674235"/>
            <a:ext cx="1412875" cy="1346200"/>
          </a:xfrm>
          <a:prstGeom prst="rect"/>
          <a:noFill/>
        </p:spPr>
      </p:pic>
      <p:pic>
        <p:nvPicPr>
          <p:cNvPr id="7" name="그림 6" descr="C:/Users/yhgki/AppData/Roaming/PolarisOffice/ETemp/5016_22524344/image5.jpe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843" t="13104" r="6620"/>
          <a:stretch>
            <a:fillRect/>
          </a:stretch>
        </p:blipFill>
        <p:spPr>
          <a:xfrm rot="0">
            <a:off x="521335" y="3480435"/>
            <a:ext cx="1407795" cy="1104265"/>
          </a:xfrm>
          <a:prstGeom prst="rect"/>
          <a:noFill/>
        </p:spPr>
      </p:pic>
      <p:pic>
        <p:nvPicPr>
          <p:cNvPr id="14" name="그림 2" descr="C:/Users/yhgki/AppData/Roaming/PolarisOffice/ETemp/5016_22524344/fImage124105130541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3" t="17583" r="16791" b="50208"/>
          <a:stretch>
            <a:fillRect/>
          </a:stretch>
        </p:blipFill>
        <p:spPr>
          <a:xfrm rot="0">
            <a:off x="5371465" y="3502025"/>
            <a:ext cx="1237615" cy="1350645"/>
          </a:xfrm>
          <a:prstGeom prst="rect"/>
          <a:noFill/>
        </p:spPr>
      </p:pic>
      <p:sp>
        <p:nvSpPr>
          <p:cNvPr id="15" name="텍스트 상자 3"/>
          <p:cNvSpPr txBox="1">
            <a:spLocks/>
          </p:cNvSpPr>
          <p:nvPr/>
        </p:nvSpPr>
        <p:spPr>
          <a:xfrm rot="0">
            <a:off x="1928495" y="3935095"/>
            <a:ext cx="2733675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altLang="en-US">
                <a:solidFill>
                  <a:srgbClr val="000000"/>
                </a:solidFill>
              </a:rPr>
              <a:t>명을 다하지 못하고 죽은 영혼이 변이한 </a:t>
            </a:r>
            <a:r>
              <a:rPr lang="ko-KR" altLang="en-US">
                <a:solidFill>
                  <a:srgbClr val="000000"/>
                </a:solidFill>
              </a:rPr>
              <a:t>원령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텍스트 상자 4"/>
          <p:cNvSpPr txBox="1">
            <a:spLocks/>
          </p:cNvSpPr>
          <p:nvPr/>
        </p:nvSpPr>
        <p:spPr>
          <a:xfrm rot="0">
            <a:off x="1919605" y="5370830"/>
            <a:ext cx="2933065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altLang="en-US">
                <a:solidFill>
                  <a:srgbClr val="000000"/>
                </a:solidFill>
              </a:rPr>
              <a:t>호랑이에게 물려 죽어 혼이 속박</a:t>
            </a:r>
            <a:r>
              <a:rPr lang="ko-KR" altLang="en-US">
                <a:solidFill>
                  <a:srgbClr val="000000"/>
                </a:solidFill>
              </a:rPr>
              <a:t>되어 변이된 원령</a:t>
            </a:r>
            <a:r>
              <a:rPr lang="ko-KR" altLang="en-US">
                <a:solidFill>
                  <a:srgbClr val="000000"/>
                </a:solidFill>
              </a:rPr>
              <a:t>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5"/>
          <p:cNvSpPr txBox="1">
            <a:spLocks/>
          </p:cNvSpPr>
          <p:nvPr/>
        </p:nvSpPr>
        <p:spPr>
          <a:xfrm rot="0">
            <a:off x="1928495" y="4670425"/>
            <a:ext cx="293306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altLang="en-US">
                <a:solidFill>
                  <a:srgbClr val="000000"/>
                </a:solidFill>
              </a:rPr>
              <a:t>창귀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텍스트 상자 6"/>
          <p:cNvSpPr txBox="1">
            <a:spLocks/>
          </p:cNvSpPr>
          <p:nvPr/>
        </p:nvSpPr>
        <p:spPr>
          <a:xfrm rot="0">
            <a:off x="1928495" y="3502660"/>
            <a:ext cx="293306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altLang="en-US">
                <a:solidFill>
                  <a:srgbClr val="000000"/>
                </a:solidFill>
              </a:rPr>
              <a:t>원귀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9" name="텍스트 상자 7"/>
          <p:cNvSpPr txBox="1">
            <a:spLocks/>
          </p:cNvSpPr>
          <p:nvPr/>
        </p:nvSpPr>
        <p:spPr>
          <a:xfrm rot="0">
            <a:off x="6616065" y="4203065"/>
            <a:ext cx="2733675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altLang="en-US">
                <a:solidFill>
                  <a:srgbClr val="000000"/>
                </a:solidFill>
              </a:rPr>
              <a:t>산자의 몸을 다른 영혼이 차지고 변이한 원령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텍스트 상자 8"/>
          <p:cNvSpPr txBox="1">
            <a:spLocks/>
          </p:cNvSpPr>
          <p:nvPr/>
        </p:nvSpPr>
        <p:spPr>
          <a:xfrm rot="0">
            <a:off x="6616065" y="3770630"/>
            <a:ext cx="293306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altLang="en-US">
                <a:solidFill>
                  <a:srgbClr val="000000"/>
                </a:solidFill>
              </a:rPr>
              <a:t>빙의령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665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6.몬스터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8" name="실행 단추: 문서 7">
            <a:hlinkClick r:id="rId5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0" name="실행 단추: 문서 9">
            <a:hlinkClick r:id="rId6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521335" y="1091565"/>
          <a:ext cx="11249025" cy="1549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545"/>
                <a:gridCol w="9936480"/>
              </a:tblGrid>
              <a:tr h="368300">
                <a:tc gridSpan="2"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lang="ko-KR" altLang="en-US" kern="1200" b="1">
                          <a:solidFill>
                            <a:srgbClr val="FFFFFF"/>
                          </a:solidFill>
                        </a:rPr>
                        <a:t>요괴</a:t>
                      </a:r>
                      <a:endParaRPr lang="ko-KR" altLang="en-US" kern="1200" b="1">
                        <a:solidFill>
                          <a:srgbClr val="FFFFFF"/>
                        </a:solidFill>
                      </a:endParaRPr>
                    </a:p>
                  </a:txBody>
                  <a:tcPr marL="91440" marR="91440" marT="45720" marB="45720" anchor="t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50520"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배경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요기로 인해 변이된 존재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830580"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규칙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일반적인 전투를 통해 처치한다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 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보통 무리를 지어 행동한다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 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무리에 소속된 요괴가 공격을 받거나 적을 발견하고 일정 시간이 지날 경우 자신의 무리를 부른다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pic>
        <p:nvPicPr>
          <p:cNvPr id="4" name="그림 3" descr="C:/Users/yhgki/AppData/Roaming/PolarisOffice/ETemp/5016_22524344/image6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7833"/>
          <a:stretch>
            <a:fillRect/>
          </a:stretch>
        </p:blipFill>
        <p:spPr>
          <a:xfrm rot="0">
            <a:off x="518795" y="4773930"/>
            <a:ext cx="1875790" cy="1739265"/>
          </a:xfrm>
          <a:prstGeom prst="rect"/>
          <a:noFill/>
        </p:spPr>
      </p:pic>
      <p:pic>
        <p:nvPicPr>
          <p:cNvPr id="15" name="그림 14" descr="C:/Users/yhgki/AppData/Roaming/PolarisOffice/ETemp/5016_22524344/image7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72" t="11517" r="12183" b="33619"/>
          <a:stretch>
            <a:fillRect/>
          </a:stretch>
        </p:blipFill>
        <p:spPr>
          <a:xfrm rot="0">
            <a:off x="521335" y="3489960"/>
            <a:ext cx="2152015" cy="1181100"/>
          </a:xfrm>
          <a:prstGeom prst="rect"/>
          <a:noFill/>
        </p:spPr>
      </p:pic>
      <p:pic>
        <p:nvPicPr>
          <p:cNvPr id="16" name="그림 9" descr="C:/Users/yhgki/AppData/Roaming/PolarisOffice/ETemp/5016_22524344/fImage544923128467.jpe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0" t="3602" b="3073"/>
          <a:stretch>
            <a:fillRect/>
          </a:stretch>
        </p:blipFill>
        <p:spPr>
          <a:xfrm rot="0">
            <a:off x="6097270" y="3442335"/>
            <a:ext cx="1358265" cy="2491105"/>
          </a:xfrm>
          <a:prstGeom prst="rect"/>
          <a:noFill/>
        </p:spPr>
      </p:pic>
      <p:sp>
        <p:nvSpPr>
          <p:cNvPr id="17" name="텍스트 상자 10"/>
          <p:cNvSpPr txBox="1">
            <a:spLocks/>
          </p:cNvSpPr>
          <p:nvPr/>
        </p:nvSpPr>
        <p:spPr>
          <a:xfrm rot="0">
            <a:off x="2672080" y="3926205"/>
            <a:ext cx="3175000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altLang="en-US">
                <a:solidFill>
                  <a:srgbClr val="000000"/>
                </a:solidFill>
              </a:rPr>
              <a:t>900년이라는 세월 동안 요기를 흡수하여 변이한 여우요괴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텍스트 상자 11"/>
          <p:cNvSpPr txBox="1">
            <a:spLocks/>
          </p:cNvSpPr>
          <p:nvPr/>
        </p:nvSpPr>
        <p:spPr>
          <a:xfrm rot="0">
            <a:off x="2672080" y="3493770"/>
            <a:ext cx="293306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altLang="en-US">
                <a:solidFill>
                  <a:srgbClr val="000000"/>
                </a:solidFill>
              </a:rPr>
              <a:t>구미호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9" name="텍스트 상자 12"/>
          <p:cNvSpPr txBox="1">
            <a:spLocks/>
          </p:cNvSpPr>
          <p:nvPr/>
        </p:nvSpPr>
        <p:spPr>
          <a:xfrm rot="0">
            <a:off x="2421255" y="5206365"/>
            <a:ext cx="3408680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altLang="en-US">
                <a:solidFill>
                  <a:srgbClr val="000000"/>
                </a:solidFill>
              </a:rPr>
              <a:t>요기에 노출된 호랑이가 변이한 요괴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텍스트 상자 13"/>
          <p:cNvSpPr txBox="1">
            <a:spLocks/>
          </p:cNvSpPr>
          <p:nvPr/>
        </p:nvSpPr>
        <p:spPr>
          <a:xfrm rot="0">
            <a:off x="2421255" y="4773930"/>
            <a:ext cx="293306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altLang="en-US">
                <a:solidFill>
                  <a:srgbClr val="000000"/>
                </a:solidFill>
              </a:rPr>
              <a:t>괴호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14"/>
          <p:cNvSpPr txBox="1">
            <a:spLocks/>
          </p:cNvSpPr>
          <p:nvPr/>
        </p:nvSpPr>
        <p:spPr>
          <a:xfrm rot="0">
            <a:off x="7463790" y="3874135"/>
            <a:ext cx="4498340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altLang="en-US">
                <a:solidFill>
                  <a:srgbClr val="000000"/>
                </a:solidFill>
              </a:rPr>
              <a:t>요기로 변이한 쥐 요괴</a:t>
            </a:r>
            <a:endParaRPr lang="ko-KR" altLang="en-US">
              <a:solidFill>
                <a:srgbClr val="000000"/>
              </a:solidFill>
            </a:endParaRPr>
          </a:p>
          <a:p>
            <a:pPr marL="0" indent="0" algn="l" hangingPunct="1"/>
            <a:r>
              <a:rPr lang="ko-KR" altLang="en-US">
                <a:solidFill>
                  <a:srgbClr val="000000"/>
                </a:solidFill>
              </a:rPr>
              <a:t>인간의 손톱을 먹어 인간의 모습으로 둔갑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15"/>
          <p:cNvSpPr txBox="1">
            <a:spLocks/>
          </p:cNvSpPr>
          <p:nvPr/>
        </p:nvSpPr>
        <p:spPr>
          <a:xfrm rot="0">
            <a:off x="7463790" y="3441700"/>
            <a:ext cx="293306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altLang="en-US">
                <a:solidFill>
                  <a:srgbClr val="000000"/>
                </a:solidFill>
              </a:rPr>
              <a:t>서생원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141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6.몬스터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8" name="실행 단추: 문서 7">
            <a:hlinkClick r:id="rId5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0" name="실행 단추: 문서 9">
            <a:hlinkClick r:id="rId6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521335" y="1091565"/>
          <a:ext cx="11534775" cy="2051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0895"/>
                <a:gridCol w="10723880"/>
              </a:tblGrid>
              <a:tr h="368300">
                <a:tc gridSpan="2"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lang="ko-KR" altLang="en-US" kern="1200" b="1">
                          <a:solidFill>
                            <a:srgbClr val="FFFFFF"/>
                          </a:solidFill>
                        </a:rPr>
                        <a:t>요물</a:t>
                      </a:r>
                      <a:endParaRPr lang="ko-KR" altLang="en-US" kern="1200" b="1">
                        <a:solidFill>
                          <a:srgbClr val="FFFFFF"/>
                        </a:solidFill>
                      </a:endParaRPr>
                    </a:p>
                  </a:txBody>
                  <a:tcPr marL="91440" marR="91440" marT="45720" marB="45720" anchor="t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34645"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특징</a:t>
                      </a:r>
                      <a:endParaRPr lang="ko-KR" altLang="en-US" sz="15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지맥 등의 자연의 기운</a:t>
                      </a: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으로 나타난 존재들</a:t>
                      </a:r>
                      <a:endParaRPr lang="ko-KR" altLang="en-US" sz="15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82955"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규칙</a:t>
                      </a:r>
                      <a:endParaRPr lang="ko-KR" altLang="en-US" sz="15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대부분 자신의 영역을 지키며 영역내에 들어오는 침입자를 공격한다</a:t>
                      </a:r>
                      <a:r>
                        <a:rPr lang="en-US" altLang="ko-KR" sz="1500" kern="120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침입자가 자신의 영역을 벗어날 경우 공격을 멈춘다</a:t>
                      </a:r>
                      <a:r>
                        <a:rPr lang="en-US" altLang="ko-KR" sz="15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5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퀘스트를 통하여 제압 또는 진정 시킬 수 있지만 처치할 수는 없다</a:t>
                      </a:r>
                      <a:r>
                        <a:rPr lang="en-US" altLang="ko-KR" sz="1500" kern="120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 </a:t>
                      </a:r>
                      <a:endParaRPr lang="ko-KR" altLang="en-US" sz="15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전투시 공격할 수는 있지만 잠시 시간을 버는 것 이외에 의미는 없다</a:t>
                      </a:r>
                      <a:r>
                        <a:rPr lang="en-US" altLang="ko-KR" sz="1500" kern="120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해당 지역의 재해, 형상 같은 기믹에 가깝다</a:t>
                      </a:r>
                      <a:r>
                        <a:rPr lang="en-US" altLang="ko-KR" sz="15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5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565150"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대표</a:t>
                      </a:r>
                      <a:endParaRPr lang="ko-KR" altLang="en-US" sz="15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개체</a:t>
                      </a:r>
                      <a:endParaRPr lang="ko-KR" altLang="en-US" sz="15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지맥의 이상으로 인해 악신에게 오염된 생명체와</a:t>
                      </a:r>
                      <a:endParaRPr lang="ko-KR" altLang="en-US" sz="15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산 자체의 의지가 생긴 산신 등이 있다</a:t>
                      </a:r>
                      <a:r>
                        <a:rPr lang="en-US" altLang="ko-KR" sz="15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5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pic>
        <p:nvPicPr>
          <p:cNvPr id="4" name="그림 3" descr="C:/Users/yhgki/AppData/Roaming/PolarisOffice/ETemp/5016_22524344/image8.jp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255385" y="3439795"/>
            <a:ext cx="1304290" cy="1309370"/>
          </a:xfrm>
          <a:prstGeom prst="rect"/>
          <a:noFill/>
        </p:spPr>
      </p:pic>
      <p:pic>
        <p:nvPicPr>
          <p:cNvPr id="5" name="그림 4" descr="C:/Users/yhgki/AppData/Roaming/PolarisOffice/ETemp/5016_22524344/image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07"/>
          <a:stretch>
            <a:fillRect/>
          </a:stretch>
        </p:blipFill>
        <p:spPr>
          <a:xfrm rot="0">
            <a:off x="519430" y="3423285"/>
            <a:ext cx="2612390" cy="1256665"/>
          </a:xfrm>
          <a:prstGeom prst="rect"/>
          <a:noFill/>
        </p:spPr>
      </p:pic>
      <p:pic>
        <p:nvPicPr>
          <p:cNvPr id="14" name="그림 16" descr="C:/Users/yhgki/AppData/Roaming/PolarisOffice/ETemp/5016_22524344/fImage45183196334.jpe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13080" y="4771390"/>
            <a:ext cx="2620010" cy="1743710"/>
          </a:xfrm>
          <a:prstGeom prst="rect"/>
          <a:noFill/>
        </p:spPr>
      </p:pic>
      <p:sp>
        <p:nvSpPr>
          <p:cNvPr id="15" name="텍스트 상자 17"/>
          <p:cNvSpPr txBox="1">
            <a:spLocks/>
          </p:cNvSpPr>
          <p:nvPr/>
        </p:nvSpPr>
        <p:spPr>
          <a:xfrm rot="0">
            <a:off x="3121660" y="3874135"/>
            <a:ext cx="2967990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altLang="en-US">
                <a:solidFill>
                  <a:srgbClr val="000000"/>
                </a:solidFill>
              </a:rPr>
              <a:t>지맥으로 산 자체가 변이한 요물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텍스트 상자 18"/>
          <p:cNvSpPr txBox="1">
            <a:spLocks/>
          </p:cNvSpPr>
          <p:nvPr/>
        </p:nvSpPr>
        <p:spPr>
          <a:xfrm rot="0">
            <a:off x="3121660" y="3441700"/>
            <a:ext cx="293306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altLang="en-US">
                <a:solidFill>
                  <a:srgbClr val="000000"/>
                </a:solidFill>
              </a:rPr>
              <a:t>산아귀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19"/>
          <p:cNvSpPr txBox="1">
            <a:spLocks/>
          </p:cNvSpPr>
          <p:nvPr/>
        </p:nvSpPr>
        <p:spPr>
          <a:xfrm rot="0">
            <a:off x="3130550" y="5223510"/>
            <a:ext cx="3650615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altLang="en-US">
                <a:solidFill>
                  <a:srgbClr val="000000"/>
                </a:solidFill>
              </a:rPr>
              <a:t>안개를 몰고 다니며 안개 속에서 길을 잃은 존재들을 습격하는 요물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텍스트 상자 20"/>
          <p:cNvSpPr txBox="1">
            <a:spLocks/>
          </p:cNvSpPr>
          <p:nvPr/>
        </p:nvSpPr>
        <p:spPr>
          <a:xfrm rot="0">
            <a:off x="3130550" y="4791075"/>
            <a:ext cx="293306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altLang="en-US">
                <a:solidFill>
                  <a:srgbClr val="000000"/>
                </a:solidFill>
              </a:rPr>
              <a:t>치우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9" name="텍스트 상자 21"/>
          <p:cNvSpPr txBox="1">
            <a:spLocks/>
          </p:cNvSpPr>
          <p:nvPr/>
        </p:nvSpPr>
        <p:spPr>
          <a:xfrm rot="0">
            <a:off x="7567295" y="3874135"/>
            <a:ext cx="3650615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altLang="en-US">
                <a:solidFill>
                  <a:srgbClr val="000000"/>
                </a:solidFill>
              </a:rPr>
              <a:t>지맥이 폭주한 뒤 나타난 요물</a:t>
            </a:r>
            <a:endParaRPr lang="ko-KR" altLang="en-US">
              <a:solidFill>
                <a:srgbClr val="000000"/>
              </a:solidFill>
            </a:endParaRPr>
          </a:p>
          <a:p>
            <a:pPr marL="0" indent="0" algn="l" hangingPunct="1"/>
            <a:r>
              <a:rPr lang="ko-KR" altLang="en-US">
                <a:solidFill>
                  <a:srgbClr val="000000"/>
                </a:solidFill>
              </a:rPr>
              <a:t>마주치는 존재에게 질문을 걸리도 하고 물음에 답하기도 함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텍스트 상자 22"/>
          <p:cNvSpPr txBox="1">
            <a:spLocks/>
          </p:cNvSpPr>
          <p:nvPr/>
        </p:nvSpPr>
        <p:spPr>
          <a:xfrm rot="0">
            <a:off x="7567295" y="3441700"/>
            <a:ext cx="293306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altLang="en-US">
                <a:solidFill>
                  <a:srgbClr val="000000"/>
                </a:solidFill>
              </a:rPr>
              <a:t>기는 혼돈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033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6.세력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8" name="실행 단추: 문서 7">
            <a:hlinkClick r:id="rId3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0" name="실행 단추: 문서 9">
            <a:hlinkClick r:id="rId4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graphicFrame>
        <p:nvGraphicFramePr>
          <p:cNvPr id="12" name="Table 3">
            <a:extLst>
              <a:ext uri="{FF2B5EF4-FFF2-40B4-BE49-F238E27FC236}">
                <a16:creationId xmlns:a16="http://schemas.microsoft.com/office/drawing/2014/main" id="{83F01C9A-F5BF-4DAE-9428-9473A3D656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397731"/>
              </p:ext>
            </p:extLst>
          </p:nvPr>
        </p:nvGraphicFramePr>
        <p:xfrm>
          <a:off x="521335" y="2148839"/>
          <a:ext cx="10549890" cy="4267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2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6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587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8074">
                <a:tc gridSpan="4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세력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135">
                <a:tc rowSpan="10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 dirty="0">
                          <a:solidFill>
                            <a:srgbClr val="000000"/>
                          </a:solidFill>
                        </a:rPr>
                        <a:t>무림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개방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뛰어난 정보력을 가진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봉법과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장법, 권법을 주로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소림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강하고 빠른 권법과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봉법을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주로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부드럽고 유연한 연계를 주로 하는 검법을 주로 사용한다.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화산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화려하고 빠른 도검을 주로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곤륜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뛰어난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경공을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중심으로 하는 도검을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종남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방어를 중심으로 하는 도검을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사파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마교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마공을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사용하는 마인들의 집단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혈교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독과 피를 사용하는 주술을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무공은 뛰어나지 않지만 다양한 구성원들과 정보력을 가진 단체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일월신교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해와 달에 관련된 무공을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135">
                <a:tc row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도방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좌도방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주문과 부적들을 사용 하는 술법을 주로 사용하는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도방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우도방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주문과 부적들을 사용 하지 않는 술법을 주로 사용하는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도방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13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기타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과거 전쟁으로 인해 소수의 인원만이 남은 세력들.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cxnSp>
        <p:nvCxnSpPr>
          <p:cNvPr id="13" name="Rect 0">
            <a:extLst>
              <a:ext uri="{FF2B5EF4-FFF2-40B4-BE49-F238E27FC236}">
                <a16:creationId xmlns:a16="http://schemas.microsoft.com/office/drawing/2014/main" id="{2E796C8A-5669-47F1-BA22-4FB1E52D2DCC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722B27BA-6385-4304-A132-BD7013894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259546"/>
              </p:ext>
            </p:extLst>
          </p:nvPr>
        </p:nvGraphicFramePr>
        <p:xfrm>
          <a:off x="521335" y="1091565"/>
          <a:ext cx="10549890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6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세력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48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해당 세력에 관련된 퀘스트를 진행하거나 해당 세력의 관련된 무공을 수련하는 등의 방법으로 우호도를 올릴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우호도가 높아질 경우 특정 퀘스트가 해금되거나 새로운 무공을 배울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7116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6.세력도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15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8" name="Rect 0">
            <a:hlinkClick r:id="rId3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  <p:sp>
        <p:nvSpPr>
          <p:cNvPr id="10" name="Rect 0">
            <a:hlinkClick r:id="rId4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cxnSp>
        <p:nvCxnSpPr>
          <p:cNvPr id="13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도형 3"/>
          <p:cNvSpPr>
            <a:spLocks/>
          </p:cNvSpPr>
          <p:nvPr/>
        </p:nvSpPr>
        <p:spPr>
          <a:xfrm>
            <a:off x="800735" y="1166495"/>
            <a:ext cx="1065530" cy="4362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1800">
                <a:latin typeface="맑은 고딕" charset="0"/>
                <a:ea typeface="맑은 고딕" charset="0"/>
              </a:rPr>
              <a:t>정</a:t>
            </a:r>
            <a:r>
              <a:rPr lang="ko-KR" sz="1800">
                <a:latin typeface="맑은 고딕" charset="0"/>
                <a:ea typeface="맑은 고딕" charset="0"/>
              </a:rPr>
              <a:t>파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도형 6"/>
          <p:cNvSpPr>
            <a:spLocks/>
          </p:cNvSpPr>
          <p:nvPr/>
        </p:nvSpPr>
        <p:spPr>
          <a:xfrm>
            <a:off x="5486400" y="1166495"/>
            <a:ext cx="1065530" cy="4362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사파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도형 7"/>
          <p:cNvSpPr>
            <a:spLocks/>
          </p:cNvSpPr>
          <p:nvPr/>
        </p:nvSpPr>
        <p:spPr>
          <a:xfrm>
            <a:off x="582930" y="4587240"/>
            <a:ext cx="1065530" cy="4362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도방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도형 8"/>
          <p:cNvSpPr>
            <a:spLocks/>
          </p:cNvSpPr>
          <p:nvPr/>
        </p:nvSpPr>
        <p:spPr>
          <a:xfrm>
            <a:off x="9629775" y="4515485"/>
            <a:ext cx="1065530" cy="4362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기타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9" name="도형 9"/>
          <p:cNvSpPr>
            <a:spLocks/>
          </p:cNvSpPr>
          <p:nvPr/>
        </p:nvSpPr>
        <p:spPr>
          <a:xfrm>
            <a:off x="1499235" y="180149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개방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도형 12"/>
          <p:cNvSpPr>
            <a:spLocks/>
          </p:cNvSpPr>
          <p:nvPr/>
        </p:nvSpPr>
        <p:spPr>
          <a:xfrm>
            <a:off x="2849880" y="180149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소림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도형 13"/>
          <p:cNvSpPr>
            <a:spLocks/>
          </p:cNvSpPr>
          <p:nvPr/>
        </p:nvSpPr>
        <p:spPr>
          <a:xfrm>
            <a:off x="1118235" y="239077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무당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도형 14"/>
          <p:cNvSpPr>
            <a:spLocks/>
          </p:cNvSpPr>
          <p:nvPr/>
        </p:nvSpPr>
        <p:spPr>
          <a:xfrm>
            <a:off x="3221990" y="238188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화산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도형 15"/>
          <p:cNvSpPr>
            <a:spLocks/>
          </p:cNvSpPr>
          <p:nvPr/>
        </p:nvSpPr>
        <p:spPr>
          <a:xfrm>
            <a:off x="1499235" y="298894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곤륜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도형 16"/>
          <p:cNvSpPr>
            <a:spLocks/>
          </p:cNvSpPr>
          <p:nvPr/>
        </p:nvSpPr>
        <p:spPr>
          <a:xfrm>
            <a:off x="2849880" y="2989580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종남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도형 17"/>
          <p:cNvSpPr>
            <a:spLocks/>
          </p:cNvSpPr>
          <p:nvPr/>
        </p:nvSpPr>
        <p:spPr>
          <a:xfrm>
            <a:off x="6030595" y="179260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마교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도형 18"/>
          <p:cNvSpPr>
            <a:spLocks/>
          </p:cNvSpPr>
          <p:nvPr/>
        </p:nvSpPr>
        <p:spPr>
          <a:xfrm>
            <a:off x="8645525" y="2623820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혈교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도형 19"/>
          <p:cNvSpPr>
            <a:spLocks/>
          </p:cNvSpPr>
          <p:nvPr/>
        </p:nvSpPr>
        <p:spPr>
          <a:xfrm>
            <a:off x="5808345" y="3455035"/>
            <a:ext cx="899160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하오문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도형 20"/>
          <p:cNvSpPr>
            <a:spLocks/>
          </p:cNvSpPr>
          <p:nvPr/>
        </p:nvSpPr>
        <p:spPr>
          <a:xfrm>
            <a:off x="7376795" y="3481705"/>
            <a:ext cx="1156970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일월신교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1" name="도형 24"/>
          <p:cNvCxnSpPr/>
          <p:nvPr/>
        </p:nvCxnSpPr>
        <p:spPr>
          <a:xfrm rot="0" flipV="1">
            <a:off x="1867535" y="2560320"/>
            <a:ext cx="1355725" cy="10160"/>
          </a:xfrm>
          <a:prstGeom prst="straightConnector1"/>
          <a:ln w="635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도형 25"/>
          <p:cNvCxnSpPr>
            <a:stCxn id="20" idx="3"/>
            <a:endCxn id="25" idx="1"/>
          </p:cNvCxnSpPr>
          <p:nvPr/>
        </p:nvCxnSpPr>
        <p:spPr>
          <a:xfrm rot="0" flipV="1">
            <a:off x="3599180" y="1971040"/>
            <a:ext cx="2432685" cy="10160"/>
          </a:xfrm>
          <a:prstGeom prst="straightConnector1"/>
          <a:ln w="6350" cap="flat" cmpd="sng">
            <a:solidFill>
              <a:srgbClr val="FF0000">
                <a:alpha val="100000"/>
              </a:srgb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도형 26"/>
          <p:cNvSpPr>
            <a:spLocks/>
          </p:cNvSpPr>
          <p:nvPr/>
        </p:nvSpPr>
        <p:spPr>
          <a:xfrm>
            <a:off x="1054735" y="5288915"/>
            <a:ext cx="899160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좌도방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4" name="도형 27"/>
          <p:cNvSpPr>
            <a:spLocks/>
          </p:cNvSpPr>
          <p:nvPr/>
        </p:nvSpPr>
        <p:spPr>
          <a:xfrm>
            <a:off x="2227580" y="5288915"/>
            <a:ext cx="899160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우도방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5" name="도형 31"/>
          <p:cNvSpPr>
            <a:spLocks/>
          </p:cNvSpPr>
          <p:nvPr/>
        </p:nvSpPr>
        <p:spPr>
          <a:xfrm>
            <a:off x="951230" y="1597025"/>
            <a:ext cx="3206115" cy="20148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7" name="텍스트 상자 34"/>
          <p:cNvSpPr txBox="1">
            <a:spLocks/>
          </p:cNvSpPr>
          <p:nvPr/>
        </p:nvSpPr>
        <p:spPr>
          <a:xfrm>
            <a:off x="2244725" y="2317750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000">
                <a:latin typeface="맑은 고딕" charset="0"/>
                <a:ea typeface="맑은 고딕" charset="0"/>
              </a:rPr>
              <a:t>라이벌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38" name="텍스트 상자 35"/>
          <p:cNvSpPr txBox="1">
            <a:spLocks/>
          </p:cNvSpPr>
          <p:nvPr/>
        </p:nvSpPr>
        <p:spPr>
          <a:xfrm>
            <a:off x="4895215" y="1726565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앙숙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39" name="텍스트 상자 36"/>
          <p:cNvSpPr txBox="1">
            <a:spLocks/>
          </p:cNvSpPr>
          <p:nvPr/>
        </p:nvSpPr>
        <p:spPr>
          <a:xfrm>
            <a:off x="4871720" y="2381885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적대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40" name="도형 37"/>
          <p:cNvSpPr>
            <a:spLocks/>
          </p:cNvSpPr>
          <p:nvPr/>
        </p:nvSpPr>
        <p:spPr>
          <a:xfrm>
            <a:off x="5684520" y="1597025"/>
            <a:ext cx="4018280" cy="23564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2" name="도형 40"/>
          <p:cNvSpPr>
            <a:spLocks/>
          </p:cNvSpPr>
          <p:nvPr/>
        </p:nvSpPr>
        <p:spPr>
          <a:xfrm>
            <a:off x="718185" y="5022850"/>
            <a:ext cx="2724785" cy="8972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3" name="도형 43"/>
          <p:cNvSpPr>
            <a:spLocks/>
          </p:cNvSpPr>
          <p:nvPr/>
        </p:nvSpPr>
        <p:spPr>
          <a:xfrm rot="5400000">
            <a:off x="5053965" y="1252220"/>
            <a:ext cx="456565" cy="2249170"/>
          </a:xfrm>
          <a:prstGeom prst="bentConnector2"/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44" name="도형 44"/>
          <p:cNvCxnSpPr>
            <a:stCxn id="26" idx="1"/>
            <a:endCxn id="35" idx="3"/>
          </p:cNvCxnSpPr>
          <p:nvPr/>
        </p:nvCxnSpPr>
        <p:spPr>
          <a:xfrm rot="10800000">
            <a:off x="4156710" y="2604135"/>
            <a:ext cx="4490085" cy="199390"/>
          </a:xfrm>
          <a:prstGeom prst="bentConnector3">
            <a:avLst>
              <a:gd name="adj1" fmla="val 49929"/>
            </a:avLst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도형 45"/>
          <p:cNvCxnSpPr>
            <a:stCxn id="28" idx="2"/>
            <a:endCxn id="35" idx="2"/>
          </p:cNvCxnSpPr>
          <p:nvPr/>
        </p:nvCxnSpPr>
        <p:spPr>
          <a:xfrm rot="5400000" flipH="1">
            <a:off x="5140960" y="1024255"/>
            <a:ext cx="227965" cy="5401945"/>
          </a:xfrm>
          <a:prstGeom prst="bentConnector3">
            <a:avLst>
              <a:gd name="adj1" fmla="val -112269"/>
            </a:avLst>
          </a:prstGeom>
          <a:ln w="6350" cap="flat" cmpd="sng">
            <a:solidFill>
              <a:srgbClr val="0611F2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텍스트 상자 46"/>
          <p:cNvSpPr txBox="1">
            <a:spLocks/>
          </p:cNvSpPr>
          <p:nvPr/>
        </p:nvSpPr>
        <p:spPr>
          <a:xfrm>
            <a:off x="4852670" y="3905885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 dirty="0">
                <a:latin typeface="맑은 고딕" charset="0"/>
                <a:ea typeface="맑은 고딕" charset="0"/>
              </a:rPr>
              <a:t>우호</a:t>
            </a:r>
            <a:endParaRPr lang="ko-KR" altLang="en-US" sz="1000" dirty="0">
              <a:latin typeface="맑은 고딕" charset="0"/>
              <a:ea typeface="맑은 고딕" charset="0"/>
            </a:endParaRPr>
          </a:p>
        </p:txBody>
      </p:sp>
      <p:sp>
        <p:nvSpPr>
          <p:cNvPr id="47" name="도형 47"/>
          <p:cNvSpPr>
            <a:spLocks/>
          </p:cNvSpPr>
          <p:nvPr/>
        </p:nvSpPr>
        <p:spPr>
          <a:xfrm rot="10800000" flipH="1" flipV="1">
            <a:off x="951230" y="2604135"/>
            <a:ext cx="1727200" cy="2686050"/>
          </a:xfrm>
          <a:prstGeom prst="bentConnector4">
            <a:avLst>
              <a:gd name="adj1" fmla="val -14718"/>
              <a:gd name="adj2" fmla="val 62269"/>
            </a:avLst>
          </a:prstGeom>
          <a:ln w="6350" cap="flat" cmpd="sng">
            <a:solidFill>
              <a:srgbClr val="0611F2">
                <a:alpha val="100000"/>
              </a:srgb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48" name="도형 49"/>
          <p:cNvCxnSpPr>
            <a:stCxn id="33" idx="2"/>
            <a:endCxn id="40" idx="2"/>
          </p:cNvCxnSpPr>
          <p:nvPr/>
        </p:nvCxnSpPr>
        <p:spPr>
          <a:xfrm rot="5400000" flipH="1" flipV="1">
            <a:off x="3752850" y="1704340"/>
            <a:ext cx="1693545" cy="6189980"/>
          </a:xfrm>
          <a:prstGeom prst="bentConnector3">
            <a:avLst>
              <a:gd name="adj1" fmla="val -30796"/>
            </a:avLst>
          </a:prstGeom>
          <a:ln w="6350" cap="flat" cmpd="sng">
            <a:solidFill>
              <a:srgbClr val="0611F2">
                <a:alpha val="100000"/>
              </a:srgb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텍스트 상자 50"/>
          <p:cNvSpPr txBox="1">
            <a:spLocks/>
          </p:cNvSpPr>
          <p:nvPr/>
        </p:nvSpPr>
        <p:spPr>
          <a:xfrm>
            <a:off x="1337945" y="4048760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교류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51"/>
          <p:cNvSpPr txBox="1">
            <a:spLocks/>
          </p:cNvSpPr>
          <p:nvPr/>
        </p:nvSpPr>
        <p:spPr>
          <a:xfrm rot="0">
            <a:off x="4808855" y="5922010"/>
            <a:ext cx="620395" cy="24765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000">
                <a:latin typeface="맑은 고딕" charset="0"/>
                <a:ea typeface="맑은 고딕" charset="0"/>
              </a:rPr>
              <a:t>교류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51" name="도형 52"/>
          <p:cNvSpPr>
            <a:spLocks/>
          </p:cNvSpPr>
          <p:nvPr/>
        </p:nvSpPr>
        <p:spPr>
          <a:xfrm>
            <a:off x="10196195" y="5672455"/>
            <a:ext cx="1156970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잔존세력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2" name="도형 53"/>
          <p:cNvSpPr>
            <a:spLocks/>
          </p:cNvSpPr>
          <p:nvPr/>
        </p:nvSpPr>
        <p:spPr>
          <a:xfrm>
            <a:off x="9950450" y="512889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살막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3" name="도형 54"/>
          <p:cNvSpPr>
            <a:spLocks/>
          </p:cNvSpPr>
          <p:nvPr/>
        </p:nvSpPr>
        <p:spPr>
          <a:xfrm>
            <a:off x="9789795" y="4953000"/>
            <a:ext cx="1659890" cy="11531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54" name="도형 56"/>
          <p:cNvCxnSpPr/>
          <p:nvPr/>
        </p:nvCxnSpPr>
        <p:spPr>
          <a:xfrm rot="0" flipH="1" flipV="1">
            <a:off x="9702165" y="2774950"/>
            <a:ext cx="998855" cy="2533650"/>
          </a:xfrm>
          <a:prstGeom prst="bentConnector3">
            <a:avLst>
              <a:gd name="adj1" fmla="val -25463"/>
            </a:avLst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텍스트 상자 57"/>
          <p:cNvSpPr txBox="1">
            <a:spLocks/>
          </p:cNvSpPr>
          <p:nvPr/>
        </p:nvSpPr>
        <p:spPr>
          <a:xfrm>
            <a:off x="10920095" y="3953510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적대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cxnSp>
        <p:nvCxnSpPr>
          <p:cNvPr id="56" name="도형 59"/>
          <p:cNvCxnSpPr>
            <a:stCxn id="52" idx="1"/>
            <a:cxnSpLocks/>
          </p:cNvCxnSpPr>
          <p:nvPr/>
        </p:nvCxnSpPr>
        <p:spPr>
          <a:xfrm rot="10800000">
            <a:off x="4182745" y="3155315"/>
            <a:ext cx="5768340" cy="2152650"/>
          </a:xfrm>
          <a:prstGeom prst="bentConnector3">
            <a:avLst>
              <a:gd name="adj1" fmla="val 80183"/>
            </a:avLst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텍스트 상자 60"/>
          <p:cNvSpPr txBox="1">
            <a:spLocks/>
          </p:cNvSpPr>
          <p:nvPr/>
        </p:nvSpPr>
        <p:spPr>
          <a:xfrm>
            <a:off x="6385560" y="5064760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 dirty="0">
                <a:latin typeface="맑은 고딕" charset="0"/>
                <a:ea typeface="맑은 고딕" charset="0"/>
              </a:rPr>
              <a:t>적대</a:t>
            </a:r>
            <a:endParaRPr lang="ko-KR" altLang="en-US" sz="1000" dirty="0">
              <a:latin typeface="맑은 고딕" charset="0"/>
              <a:ea typeface="맑은 고딕" charset="0"/>
            </a:endParaRPr>
          </a:p>
        </p:txBody>
      </p:sp>
      <p:sp>
        <p:nvSpPr>
          <p:cNvPr id="60" name="텍스트 상자 60">
            <a:extLst>
              <a:ext uri="{FF2B5EF4-FFF2-40B4-BE49-F238E27FC236}">
                <a16:creationId xmlns:a16="http://schemas.microsoft.com/office/drawing/2014/main" id="{0A94FBED-C7F6-4D1B-AF9D-2CD739DA3C22}"/>
              </a:ext>
            </a:extLst>
          </p:cNvPr>
          <p:cNvSpPr txBox="1">
            <a:spLocks/>
          </p:cNvSpPr>
          <p:nvPr/>
        </p:nvSpPr>
        <p:spPr>
          <a:xfrm>
            <a:off x="6303010" y="3256915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1000" dirty="0">
                <a:latin typeface="맑은 고딕" charset="0"/>
                <a:ea typeface="맑은 고딕" charset="0"/>
              </a:rPr>
              <a:t>중립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6.세력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8" name="실행 단추: 문서 7">
            <a:hlinkClick r:id="rId5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10" name="실행 단추: 문서 9">
            <a:hlinkClick r:id="rId6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graphicFrame>
        <p:nvGraphicFramePr>
          <p:cNvPr id="11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542982"/>
              </p:ext>
            </p:extLst>
          </p:nvPr>
        </p:nvGraphicFramePr>
        <p:xfrm>
          <a:off x="192405" y="4170142"/>
          <a:ext cx="5434671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93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개방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851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전국 어디에나 있는 거지들의 단체로 뛰어난 정보력을 가진 단체다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해당 세력과의 우호도가 증가할 경우 다양한 정보와 퀘스트를 얻을 </a:t>
                      </a:r>
                      <a:endParaRPr lang="en-US" altLang="ko-KR" sz="12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851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높은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회피력을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중심으로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봉법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장법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권법을 주로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타구봉법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황룡십팔장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취권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851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하오문을 제외한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사파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세력들과 적대적이다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7E2AB92-2BF0-4393-AB76-460FF7068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064895"/>
            <a:ext cx="4525645" cy="3016885"/>
          </a:xfrm>
          <a:prstGeom prst="rect">
            <a:avLst/>
          </a:prstGeom>
        </p:spPr>
      </p:pic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4594DA7D-827E-4728-A610-40C5275AF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572443"/>
              </p:ext>
            </p:extLst>
          </p:nvPr>
        </p:nvGraphicFramePr>
        <p:xfrm>
          <a:off x="6073775" y="4170142"/>
          <a:ext cx="5434671" cy="19350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4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454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소림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45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절에서 모여 수련을 하는 스님들을 중심으로 하는 무림 세력이다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396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강한 신체 능력을 이용한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봉법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권법을 주로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백보긴권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역근경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여래신장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금강불괴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396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하오문을 제외한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사파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세력들과 적대적이다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특히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마교와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매우 적대적이다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14D0C2C6-6B39-478B-84EF-5FE1FA2CEB1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03"/>
          <a:stretch/>
        </p:blipFill>
        <p:spPr>
          <a:xfrm>
            <a:off x="6073775" y="1064895"/>
            <a:ext cx="5280025" cy="301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82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6.세력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8" name="실행 단추: 문서 7">
            <a:hlinkClick r:id="rId5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10" name="실행 단추: 문서 9">
            <a:hlinkClick r:id="rId6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graphicFrame>
        <p:nvGraphicFramePr>
          <p:cNvPr id="11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075715"/>
              </p:ext>
            </p:extLst>
          </p:nvPr>
        </p:nvGraphicFramePr>
        <p:xfrm>
          <a:off x="208280" y="3619701"/>
          <a:ext cx="4516657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47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6973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무당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973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산을 근간으로 하는 도검술의 명가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283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막대한 내공을 바탕으로 유연하고 부드러운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연계로 받아치기에 특화된 도검술을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태극검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태극혜검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628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하오문을 제외한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사파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세력들과 </a:t>
                      </a:r>
                      <a:endParaRPr lang="en-US" altLang="ko-KR" sz="12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적대적이다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화산과 도검술을 경쟁하는 사이다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0F54C477-967D-483D-A937-49563514D2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0" t="4300" r="7790"/>
          <a:stretch/>
        </p:blipFill>
        <p:spPr>
          <a:xfrm>
            <a:off x="182880" y="1095375"/>
            <a:ext cx="4618990" cy="1920240"/>
          </a:xfrm>
          <a:prstGeom prst="rect">
            <a:avLst/>
          </a:prstGeom>
        </p:spPr>
      </p:pic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37D7BE9E-CE81-408F-9E73-B960263D6D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408476"/>
              </p:ext>
            </p:extLst>
          </p:nvPr>
        </p:nvGraphicFramePr>
        <p:xfrm>
          <a:off x="6096001" y="3619701"/>
          <a:ext cx="4472353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44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27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4261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화산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196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산을 근간으로 하는 도검술의 명가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5326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매화와 같은 화려하고 빠른 도검술을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칠매검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낙화검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이십사수 매화검법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7457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하오문을 제외한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사파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세력들과 </a:t>
                      </a:r>
                      <a:endParaRPr lang="en-US" altLang="ko-KR" sz="12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적대적이다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무당과 도검술을 경쟁하는 사이다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867DA4AB-1312-4CA8-A695-2B8F037BD1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3" t="25526" r="3130"/>
          <a:stretch/>
        </p:blipFill>
        <p:spPr>
          <a:xfrm>
            <a:off x="6099175" y="1095375"/>
            <a:ext cx="4213860" cy="224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18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6.세력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8" name="실행 단추: 문서 7">
            <a:hlinkClick r:id="rId5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0" name="실행 단추: 문서 9">
            <a:hlinkClick r:id="rId6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graphicFrame>
        <p:nvGraphicFramePr>
          <p:cNvPr id="11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948841"/>
              </p:ext>
            </p:extLst>
          </p:nvPr>
        </p:nvGraphicFramePr>
        <p:xfrm>
          <a:off x="175187" y="3443832"/>
          <a:ext cx="4393565" cy="1884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5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225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 err="1">
                          <a:solidFill>
                            <a:srgbClr val="FFFFFF"/>
                          </a:solidFill>
                        </a:rPr>
                        <a:t>곤륜</a:t>
                      </a: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919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계곡 같은 지형에서 활동하는 세력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814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뛰어난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경공술로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기동성을 살린 치고 빠지기에</a:t>
                      </a:r>
                      <a:endParaRPr lang="en-US" altLang="ko-KR" sz="12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특화된 도검술이 특징이다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무성무색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옥쇄곤강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운룡대팔식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019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하오문을 제외한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사파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세력들과 </a:t>
                      </a:r>
                      <a:endParaRPr lang="en-US" altLang="ko-KR" sz="12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적대적이다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6B1348F-D99B-4459-9A2F-5C5E5792C2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" r="12250"/>
          <a:stretch/>
        </p:blipFill>
        <p:spPr>
          <a:xfrm>
            <a:off x="192405" y="1054735"/>
            <a:ext cx="5170805" cy="2193290"/>
          </a:xfrm>
          <a:prstGeom prst="rect">
            <a:avLst/>
          </a:prstGeom>
        </p:spPr>
      </p:pic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DC9D6506-B9F8-4F50-94E2-BA2142F038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017436"/>
              </p:ext>
            </p:extLst>
          </p:nvPr>
        </p:nvGraphicFramePr>
        <p:xfrm>
          <a:off x="6073775" y="3450181"/>
          <a:ext cx="4630957" cy="1877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8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36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종남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52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산을 근간으로 하는 도검술의 명가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879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방어와 반격에 특화된 묵직하고 강한 검이 특징인 </a:t>
                      </a:r>
                      <a:endParaRPr lang="en-US" altLang="ko-KR" sz="12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무공을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유운검법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천하삼십육검법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199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하오문을 제외한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사파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세력들과 </a:t>
                      </a:r>
                      <a:endParaRPr lang="en-US" altLang="ko-KR" sz="12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적대적이다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7899E175-2B9D-4707-B9FE-775A05623A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25266" r="11218" b="7901"/>
          <a:stretch/>
        </p:blipFill>
        <p:spPr>
          <a:xfrm>
            <a:off x="6073775" y="1054735"/>
            <a:ext cx="4283710" cy="219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741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6.세력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8" name="실행 단추: 문서 7">
            <a:hlinkClick r:id="rId5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10" name="실행 단추: 문서 9">
            <a:hlinkClick r:id="rId6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graphicFrame>
        <p:nvGraphicFramePr>
          <p:cNvPr id="11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553116"/>
              </p:ext>
            </p:extLst>
          </p:nvPr>
        </p:nvGraphicFramePr>
        <p:xfrm>
          <a:off x="192405" y="3429000"/>
          <a:ext cx="4560619" cy="17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89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3767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 err="1">
                          <a:solidFill>
                            <a:srgbClr val="FFFFFF"/>
                          </a:solidFill>
                        </a:rPr>
                        <a:t>마교</a:t>
                      </a: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천마를 중심으로 마인들이 모인 세력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996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마공이라는 특수한 내공을 사용한 무공을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파천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천마신공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996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대부분의 타세력들과 적대적이며 특히 소림과 </a:t>
                      </a:r>
                      <a:endParaRPr lang="en-US" altLang="ko-KR" sz="12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앙숙이다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FB717AD-A132-41D5-BD6F-94D94A3884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t="36533" r="13723"/>
          <a:stretch/>
        </p:blipFill>
        <p:spPr>
          <a:xfrm>
            <a:off x="192405" y="1063625"/>
            <a:ext cx="4232910" cy="2207895"/>
          </a:xfrm>
          <a:prstGeom prst="rect">
            <a:avLst/>
          </a:prstGeom>
        </p:spPr>
      </p:pic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D5159B50-80D7-4634-B8AF-D46703D58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126485"/>
              </p:ext>
            </p:extLst>
          </p:nvPr>
        </p:nvGraphicFramePr>
        <p:xfrm>
          <a:off x="6063933" y="3405983"/>
          <a:ext cx="4393565" cy="1800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 err="1">
                          <a:solidFill>
                            <a:srgbClr val="FFFFFF"/>
                          </a:solidFill>
                        </a:rPr>
                        <a:t>혈교</a:t>
                      </a: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26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혈마를 중심으로 피와 독을 이용하는 세력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119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피를 사용한 주술과 독을 이용한 무공을 </a:t>
                      </a:r>
                      <a:endParaRPr lang="en-US" altLang="ko-KR" sz="12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역천신공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만독불침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6119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하오문을 제외한 대부분의 세력과 </a:t>
                      </a:r>
                      <a:endParaRPr lang="en-US" altLang="ko-KR" sz="12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적대적이다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897B20C8-04BC-426D-AE9E-7B82578DFD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775" y="1061085"/>
            <a:ext cx="3510915" cy="221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61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7F0A803B-1F3E-4C39-8FF8-FB05D8F65C4C}"/>
              </a:ext>
            </a:extLst>
          </p:cNvPr>
          <p:cNvGrpSpPr>
            <a:grpSpLocks noChangeAspect="1"/>
          </p:cNvGrpSpPr>
          <p:nvPr/>
        </p:nvGrpSpPr>
        <p:grpSpPr>
          <a:xfrm>
            <a:off x="7358380" y="984885"/>
            <a:ext cx="4058920" cy="5074285"/>
            <a:chOff x="7358380" y="984885"/>
            <a:chExt cx="4058920" cy="5074285"/>
          </a:xfrm>
        </p:grpSpPr>
        <p:sp>
          <p:nvSpPr>
            <p:cNvPr id="23" name="직사각형 22"/>
            <p:cNvSpPr>
              <a:spLocks/>
            </p:cNvSpPr>
            <p:nvPr/>
          </p:nvSpPr>
          <p:spPr>
            <a:xfrm rot="720000">
              <a:off x="7927340" y="1226820"/>
              <a:ext cx="3316605" cy="4584700"/>
            </a:xfrm>
            <a:prstGeom prst="rect">
              <a:avLst/>
            </a:prstGeom>
            <a:noFill/>
            <a:ln w="76200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1" name="직사각형 20"/>
            <p:cNvSpPr>
              <a:spLocks/>
            </p:cNvSpPr>
            <p:nvPr/>
          </p:nvSpPr>
          <p:spPr>
            <a:xfrm rot="1260000">
              <a:off x="7358380" y="984885"/>
              <a:ext cx="4059555" cy="5074920"/>
            </a:xfrm>
            <a:prstGeom prst="rect">
              <a:avLst/>
            </a:prstGeom>
            <a:noFill/>
            <a:ln w="76200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2" name="직사각형 1"/>
          <p:cNvSpPr>
            <a:spLocks/>
          </p:cNvSpPr>
          <p:nvPr/>
        </p:nvSpPr>
        <p:spPr>
          <a:xfrm>
            <a:off x="0" y="0"/>
            <a:ext cx="6096635" cy="6858635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 flipH="1">
            <a:off x="1976120" y="382270"/>
            <a:ext cx="317563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0</a:t>
            </a:r>
            <a:r>
              <a:rPr lang="ko-KR" altLang="en-US" sz="3600" b="1" dirty="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.문서 목차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FB4E899-95F6-4D97-A75E-268DD0CBA429}"/>
              </a:ext>
            </a:extLst>
          </p:cNvPr>
          <p:cNvGrpSpPr>
            <a:grpSpLocks noChangeAspect="1"/>
          </p:cNvGrpSpPr>
          <p:nvPr/>
        </p:nvGrpSpPr>
        <p:grpSpPr>
          <a:xfrm>
            <a:off x="10047605" y="1409065"/>
            <a:ext cx="1758315" cy="5213985"/>
            <a:chOff x="10047605" y="1409065"/>
            <a:chExt cx="1758315" cy="5213985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29" name="다이아몬드 28"/>
            <p:cNvSpPr>
              <a:spLocks/>
            </p:cNvSpPr>
            <p:nvPr/>
          </p:nvSpPr>
          <p:spPr>
            <a:xfrm>
              <a:off x="10047605" y="1409065"/>
              <a:ext cx="1744980" cy="1744980"/>
            </a:xfrm>
            <a:prstGeom prst="diamond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0" name="직각 삼각형 29"/>
            <p:cNvSpPr>
              <a:spLocks/>
            </p:cNvSpPr>
            <p:nvPr/>
          </p:nvSpPr>
          <p:spPr>
            <a:xfrm rot="16200000">
              <a:off x="10047605" y="3143885"/>
              <a:ext cx="873125" cy="873125"/>
            </a:xfrm>
            <a:prstGeom prst="rtTriangle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1" name="직각 삼각형 30"/>
            <p:cNvSpPr>
              <a:spLocks/>
            </p:cNvSpPr>
            <p:nvPr/>
          </p:nvSpPr>
          <p:spPr>
            <a:xfrm rot="5400000">
              <a:off x="10933430" y="3996690"/>
              <a:ext cx="873125" cy="873125"/>
            </a:xfrm>
            <a:prstGeom prst="rtTriangle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2" name="다이아몬드 31"/>
            <p:cNvSpPr>
              <a:spLocks/>
            </p:cNvSpPr>
            <p:nvPr/>
          </p:nvSpPr>
          <p:spPr>
            <a:xfrm>
              <a:off x="10059035" y="4879340"/>
              <a:ext cx="1744980" cy="1744980"/>
            </a:xfrm>
            <a:prstGeom prst="diamond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10920730" y="2272030"/>
              <a:ext cx="635" cy="873125"/>
            </a:xfrm>
            <a:prstGeom prst="line">
              <a:avLst/>
            </a:prstGeom>
            <a:grpFill/>
            <a:ln w="635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10931525" y="4868545"/>
              <a:ext cx="635" cy="873125"/>
            </a:xfrm>
            <a:prstGeom prst="line">
              <a:avLst/>
            </a:prstGeom>
            <a:grpFill/>
            <a:ln w="635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46504A-9FCF-4A24-9624-5F7E5D314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2</a:t>
            </a:fld>
            <a:endParaRPr lang="ko-KR" altLang="en-US"/>
          </a:p>
        </p:txBody>
      </p:sp>
      <p:graphicFrame>
        <p:nvGraphicFramePr>
          <p:cNvPr id="17" name="표 23">
            <a:extLst>
              <a:ext uri="{FF2B5EF4-FFF2-40B4-BE49-F238E27FC236}">
                <a16:creationId xmlns:a16="http://schemas.microsoft.com/office/drawing/2014/main" id="{6B933A3F-116D-49FD-A6D2-060BD9FD92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134960"/>
              </p:ext>
            </p:extLst>
          </p:nvPr>
        </p:nvGraphicFramePr>
        <p:xfrm>
          <a:off x="3751333" y="1944053"/>
          <a:ext cx="210830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8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8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번호</a:t>
                      </a:r>
                    </a:p>
                  </a:txBody>
                  <a:tcPr marL="90170" marR="90170" marT="46990" marB="46990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8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이름</a:t>
                      </a:r>
                    </a:p>
                  </a:txBody>
                  <a:tcPr marL="90170" marR="90170" marT="46990" marB="46990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en-US" altLang="ko-KR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8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문서 개요</a:t>
                      </a:r>
                    </a:p>
                  </a:txBody>
                  <a:tcPr marL="90170" marR="90170" marT="46990" marB="46990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BFD0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en-US" altLang="ko-KR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8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BFD0E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게</a:t>
                      </a:r>
                      <a:r>
                        <a:rPr lang="ko-KR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임 개요</a:t>
                      </a:r>
                      <a:endParaRPr lang="ko-KR" altLang="en-US" sz="18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DFE8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en-US" altLang="ko-KR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8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DFE8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방향성 정립</a:t>
                      </a:r>
                    </a:p>
                  </a:txBody>
                  <a:tcPr marL="90170" marR="90170" marT="46990" marB="46990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BFD0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76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en-US" altLang="ko-KR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8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BFD0E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세계관 확립</a:t>
                      </a:r>
                    </a:p>
                  </a:txBody>
                  <a:tcPr marL="90170" marR="90170" marT="46990" marB="46990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DFE8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704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en-US" altLang="ko-KR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18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DFE8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컨텐츠 정립</a:t>
                      </a:r>
                    </a:p>
                  </a:txBody>
                  <a:tcPr marL="90170" marR="90170" marT="46990" marB="46990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BFD0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364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en-US" altLang="ko-KR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18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BFD0E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시스템 정립</a:t>
                      </a:r>
                    </a:p>
                  </a:txBody>
                  <a:tcPr marL="90170" marR="90170" marT="46990" marB="46990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DFE8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7742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en-US" altLang="ko-KR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18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DFE8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유료화 모델</a:t>
                      </a:r>
                    </a:p>
                  </a:txBody>
                  <a:tcPr marL="90170" marR="90170" marT="46990" marB="46990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BFD0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275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9791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6.세력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8" name="실행 단추: 문서 7">
            <a:hlinkClick r:id="rId5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10" name="실행 단추: 문서 9">
            <a:hlinkClick r:id="rId6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graphicFrame>
        <p:nvGraphicFramePr>
          <p:cNvPr id="11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755532"/>
              </p:ext>
            </p:extLst>
          </p:nvPr>
        </p:nvGraphicFramePr>
        <p:xfrm>
          <a:off x="192405" y="3431784"/>
          <a:ext cx="5052988" cy="17304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01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9958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 err="1">
                          <a:solidFill>
                            <a:srgbClr val="FFFFFF"/>
                          </a:solidFill>
                        </a:rPr>
                        <a:t>하오문</a:t>
                      </a: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958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다양한 구성원들로 구성되어 정보를 중심으로 하는 단체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958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사실상 특히 무공은 없다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6533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점조직으로 운영되며 정파에 속하지 않을 뿐 중립을 </a:t>
                      </a:r>
                      <a:endParaRPr lang="en-US" altLang="ko-KR" sz="12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지킨다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0441065C-0D84-44EF-8332-56CA83A9E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084580"/>
            <a:ext cx="2912110" cy="1939925"/>
          </a:xfrm>
          <a:prstGeom prst="rect">
            <a:avLst/>
          </a:prstGeom>
        </p:spPr>
      </p:pic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DF33E607-1D51-4DDA-BDC7-6321564F6D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780231"/>
              </p:ext>
            </p:extLst>
          </p:nvPr>
        </p:nvGraphicFramePr>
        <p:xfrm>
          <a:off x="6073775" y="3435032"/>
          <a:ext cx="5488475" cy="1731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5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3304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 err="1">
                          <a:solidFill>
                            <a:srgbClr val="FFFFFF"/>
                          </a:solidFill>
                        </a:rPr>
                        <a:t>일월신교</a:t>
                      </a: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30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해와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달을 섬기는 세력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1306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해를 형상화한 술법과 달을 형상화한 무술을 조합하여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일술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월무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306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정파에 소속되지 않아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사파로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분류될 뿐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정파에 가까워 정파에 우호적이며 사파에는 중립을 지킨다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FF1375C0-0EAC-4CC7-BD36-A55EF6D227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01"/>
          <a:stretch/>
        </p:blipFill>
        <p:spPr>
          <a:xfrm>
            <a:off x="6096000" y="1084580"/>
            <a:ext cx="1694180" cy="223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815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6.세력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21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8" name="Rect 0">
            <a:hlinkClick r:id="rId5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21</a:t>
            </a:fld>
            <a:endParaRPr lang="ko-KR" altLang="en-US"/>
          </a:p>
        </p:txBody>
      </p:sp>
      <p:sp>
        <p:nvSpPr>
          <p:cNvPr id="10" name="Rect 0">
            <a:hlinkClick r:id="rId6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graphicFrame>
        <p:nvGraphicFramePr>
          <p:cNvPr id="11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210463"/>
              </p:ext>
            </p:extLst>
          </p:nvPr>
        </p:nvGraphicFramePr>
        <p:xfrm>
          <a:off x="182563" y="3429000"/>
          <a:ext cx="4995056" cy="2057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2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884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 err="1">
                          <a:solidFill>
                            <a:srgbClr val="FFFFFF"/>
                          </a:solidFill>
                        </a:rPr>
                        <a:t>좌도방</a:t>
                      </a: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88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주술에 능한 도방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5819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술법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부적과 주문을 적극 활용한다.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적의 행동을 제약하거나 약체화 시키는 등의 저주와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피해를 주는 주술을 주로 사용함.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3851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 dirty="0" err="1">
                          <a:solidFill>
                            <a:srgbClr val="000000"/>
                          </a:solidFill>
                        </a:rPr>
                        <a:t>도방</a:t>
                      </a:r>
                      <a:r>
                        <a:rPr lang="ko-KR" altLang="ko-KR" sz="1200" kern="1200" dirty="0">
                          <a:solidFill>
                            <a:srgbClr val="000000"/>
                          </a:solidFill>
                        </a:rPr>
                        <a:t> 자체가 중립을 지키지만 </a:t>
                      </a:r>
                      <a:r>
                        <a:rPr lang="ko-KR" altLang="ko-KR" sz="1200" kern="1200" dirty="0" err="1">
                          <a:solidFill>
                            <a:srgbClr val="000000"/>
                          </a:solidFill>
                        </a:rPr>
                        <a:t>사파</a:t>
                      </a:r>
                      <a:r>
                        <a:rPr lang="ko-KR" altLang="ko-KR" sz="1200" kern="1200" dirty="0">
                          <a:solidFill>
                            <a:srgbClr val="000000"/>
                          </a:solidFill>
                        </a:rPr>
                        <a:t> 계열 세력들과 기술적 </a:t>
                      </a:r>
                      <a:endParaRPr lang="en-US" altLang="ko-KR" sz="12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 dirty="0">
                          <a:solidFill>
                            <a:srgbClr val="000000"/>
                          </a:solidFill>
                        </a:rPr>
                        <a:t>교류가 있다.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7F8C97E7-46CF-4A69-93C2-0019E468A4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" r="1"/>
          <a:stretch/>
        </p:blipFill>
        <p:spPr>
          <a:xfrm>
            <a:off x="192405" y="1050925"/>
            <a:ext cx="4221480" cy="2303780"/>
          </a:xfrm>
          <a:prstGeom prst="rect">
            <a:avLst/>
          </a:prstGeom>
        </p:spPr>
      </p:pic>
      <p:graphicFrame>
        <p:nvGraphicFramePr>
          <p:cNvPr id="13" name="표 55">
            <a:extLst>
              <a:ext uri="{FF2B5EF4-FFF2-40B4-BE49-F238E27FC236}">
                <a16:creationId xmlns:a16="http://schemas.microsoft.com/office/drawing/2014/main" id="{A3B0AFC8-1114-4A33-9A56-7C1FFEABBE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820566"/>
              </p:ext>
            </p:extLst>
          </p:nvPr>
        </p:nvGraphicFramePr>
        <p:xfrm>
          <a:off x="6073775" y="3429000"/>
          <a:ext cx="5772831" cy="2057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400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3435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 err="1">
                          <a:solidFill>
                            <a:srgbClr val="FFFFFF"/>
                          </a:solidFill>
                        </a:rPr>
                        <a:t>우도방</a:t>
                      </a: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71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도법에 능한 도방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7871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술법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부적과 주문을 거의 활용하지 않는다.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짧은 거리를 이동하는 기술이나 분신을 만드는 등의 도술과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번개, 바람 등의 자연 현상들을 일으키는 등의 도법을 주로 사용함.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1293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 dirty="0" err="1">
                          <a:solidFill>
                            <a:srgbClr val="000000"/>
                          </a:solidFill>
                        </a:rPr>
                        <a:t>도방</a:t>
                      </a:r>
                      <a:r>
                        <a:rPr lang="ko-KR" altLang="ko-KR" sz="1200" kern="1200" dirty="0">
                          <a:solidFill>
                            <a:srgbClr val="000000"/>
                          </a:solidFill>
                        </a:rPr>
                        <a:t> 자체가 중립을 지키지만 정파 계열 세력들과 기술적 교류가 있다.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93E76294-592D-4C21-9266-044A3B4633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64"/>
          <a:stretch/>
        </p:blipFill>
        <p:spPr>
          <a:xfrm>
            <a:off x="6073775" y="1050925"/>
            <a:ext cx="2744470" cy="2303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8" name="실행 단추: 문서 7">
            <a:hlinkClick r:id="rId7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10" name="실행 단추: 문서 9">
            <a:hlinkClick r:id="rId8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graphicFrame>
        <p:nvGraphicFramePr>
          <p:cNvPr id="11" name="표 3"/>
          <p:cNvGraphicFramePr>
            <a:graphicFrameLocks noGrp="1"/>
          </p:cNvGraphicFramePr>
          <p:nvPr/>
        </p:nvGraphicFramePr>
        <p:xfrm>
          <a:off x="4754245" y="1181735"/>
          <a:ext cx="6319520" cy="5168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/>
                <a:gridCol w="1356995"/>
                <a:gridCol w="3620770"/>
              </a:tblGrid>
              <a:tr h="379730">
                <a:tc gridSpan="3"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kern="1200" b="1">
                          <a:solidFill>
                            <a:srgbClr val="FFFFFF"/>
                          </a:solidFill>
                        </a:rPr>
                        <a:t>무기</a:t>
                      </a:r>
                      <a:endParaRPr lang="ko-KR" altLang="en-US" kern="1200" b="1">
                        <a:solidFill>
                          <a:srgbClr val="FFFFFF"/>
                        </a:solidFill>
                      </a:endParaRPr>
                    </a:p>
                  </a:txBody>
                  <a:tcPr marL="91440" marR="91440" marT="45720" marB="45720" anchor="t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72110">
                <a:tc row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도검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검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 rowSpan="2"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가장 능히 사용되는 무기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상대를 베고 찌르는데 유용함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372110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도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54965">
                <a:tc row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둔기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몽둥이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 rowSpan="2"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휘두르고 내리치는데 유용한 무기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35496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망치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54965">
                <a:tc row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장병기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창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 rowSpan="2"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긴 사거리가 특징인 무기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344170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봉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54965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절곤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rowSpan="3"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권법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장법 사용시 유용한 무기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354965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철권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54965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괴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7211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활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rowSpan="3"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원거리에서 공격할 수 있는 무기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354965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륜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54965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편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8895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부채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도방에서 주로 사용하는 무기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cxnSp>
        <p:nvCxnSpPr>
          <p:cNvPr id="12" name="Rect 0">
            <a:extLst>
              <a:ext uri="{FF2B5EF4-FFF2-40B4-BE49-F238E27FC236}">
                <a16:creationId xmlns:a16="http://schemas.microsoft.com/office/drawing/2014/main" id="{15F2E752-38CB-4D40-8438-473DF030934E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C:/Users/yhgki/AppData/Roaming/PolarisOffice/ETemp/5016_22524344/image22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88745" y="3164205"/>
            <a:ext cx="1991995" cy="1546225"/>
          </a:xfrm>
          <a:prstGeom prst="rect"/>
          <a:noFill/>
        </p:spPr>
      </p:pic>
      <p:pic>
        <p:nvPicPr>
          <p:cNvPr id="7" name="그림 6" descr="C:/Users/yhgki/AppData/Roaming/PolarisOffice/ETemp/5016_22524344/image23.jpe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753995" y="5080000"/>
            <a:ext cx="1209040" cy="1200785"/>
          </a:xfrm>
          <a:prstGeom prst="rect"/>
          <a:noFill/>
        </p:spPr>
      </p:pic>
      <p:pic>
        <p:nvPicPr>
          <p:cNvPr id="14" name="그림 13" descr="C:/Users/yhgki/AppData/Roaming/PolarisOffice/ETemp/5016_22524344/image24.jp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383155" y="1425575"/>
            <a:ext cx="1478280" cy="1465580"/>
          </a:xfrm>
          <a:prstGeom prst="rect"/>
          <a:noFill/>
        </p:spPr>
      </p:pic>
      <p:pic>
        <p:nvPicPr>
          <p:cNvPr id="18" name="그림 17" descr="C:/Users/yhgki/AppData/Roaming/PolarisOffice/ETemp/5016_22524344/image25.jp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0" t="1864" r="4611" b="3885"/>
          <a:stretch>
            <a:fillRect/>
          </a:stretch>
        </p:blipFill>
        <p:spPr>
          <a:xfrm rot="0">
            <a:off x="473075" y="1422400"/>
            <a:ext cx="1854835" cy="1450340"/>
          </a:xfrm>
          <a:prstGeom prst="rect"/>
          <a:noFill/>
        </p:spPr>
      </p:pic>
      <p:pic>
        <p:nvPicPr>
          <p:cNvPr id="19" name="그림 52" descr="C:/Users/yhgki/AppData/Roaming/PolarisOffice/ETemp/5016_22524344/fImage74383406500.jpe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77850" y="5071745"/>
            <a:ext cx="1667510" cy="128270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3444594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8" name="실행 단추: 문서 7">
            <a:hlinkClick r:id="rId7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10" name="실행 단추: 문서 9">
            <a:hlinkClick r:id="rId8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15F2E752-38CB-4D40-8438-473DF030934E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3"/>
          <p:cNvGraphicFramePr>
            <a:graphicFrameLocks noGrp="1"/>
          </p:cNvGraphicFramePr>
          <p:nvPr/>
        </p:nvGraphicFramePr>
        <p:xfrm>
          <a:off x="5521325" y="1101725"/>
          <a:ext cx="6438900" cy="1653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3625"/>
                <a:gridCol w="5375275"/>
              </a:tblGrid>
              <a:tr h="368300">
                <a:tc gridSpan="2"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lang="ko-KR" altLang="en-US" kern="1200" b="1">
                          <a:solidFill>
                            <a:srgbClr val="FFFFFF"/>
                          </a:solidFill>
                        </a:rPr>
                        <a:t>도검</a:t>
                      </a:r>
                      <a:endParaRPr lang="ko-KR" altLang="en-US" kern="1200" b="1">
                        <a:solidFill>
                          <a:srgbClr val="FFFFFF"/>
                        </a:solidFill>
                      </a:endParaRPr>
                    </a:p>
                  </a:txBody>
                  <a:tcPr marL="91440" marR="91440" marT="45720" marB="45720" anchor="t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584200">
                <a:tc gridSpan="2"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가장 많이 사용되는 무기</a:t>
                      </a: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베기와 찌르기 등의 공격법이 있다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t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505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검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도에 비해 찌르기가 더 강함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3505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도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검에 비해 베기가 더 강함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pic>
        <p:nvPicPr>
          <p:cNvPr id="4" name="그림 3" descr="C:/Users/yhgki/AppData/Roaming/PolarisOffice/ETemp/5016_22524344/image26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62150" y="1095375"/>
            <a:ext cx="2610485" cy="1753235"/>
          </a:xfrm>
          <a:prstGeom prst="rect"/>
          <a:noFill/>
        </p:spPr>
      </p:pic>
      <p:pic>
        <p:nvPicPr>
          <p:cNvPr id="7" name="그림 6" descr="C:/Users/yhgki/AppData/Roaming/PolarisOffice/ETemp/5016_22524344/image27.jpe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979" t="5619" r="20219" b="5183"/>
          <a:stretch>
            <a:fillRect/>
          </a:stretch>
        </p:blipFill>
        <p:spPr>
          <a:xfrm rot="19440000">
            <a:off x="563880" y="1091565"/>
            <a:ext cx="734695" cy="1849120"/>
          </a:xfrm>
          <a:prstGeom prst="rect"/>
          <a:noFill/>
        </p:spPr>
      </p:pic>
      <p:graphicFrame>
        <p:nvGraphicFramePr>
          <p:cNvPr id="14" name="표 3"/>
          <p:cNvGraphicFramePr>
            <a:graphicFrameLocks noGrp="1"/>
          </p:cNvGraphicFramePr>
          <p:nvPr/>
        </p:nvGraphicFramePr>
        <p:xfrm>
          <a:off x="5519420" y="2927350"/>
          <a:ext cx="6421755" cy="1653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005"/>
                <a:gridCol w="5365750"/>
              </a:tblGrid>
              <a:tr h="368300">
                <a:tc gridSpan="2"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lang="ko-KR" altLang="en-US" kern="1200" b="1">
                          <a:solidFill>
                            <a:srgbClr val="FFFFFF"/>
                          </a:solidFill>
                        </a:rPr>
                        <a:t>둔기</a:t>
                      </a:r>
                      <a:endParaRPr lang="ko-KR" altLang="en-US" kern="1200" b="1">
                        <a:solidFill>
                          <a:srgbClr val="FFFFFF"/>
                        </a:solidFill>
                      </a:endParaRPr>
                    </a:p>
                  </a:txBody>
                  <a:tcPr marL="91440" marR="91440" marT="45720" marB="45720" anchor="t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584200">
                <a:tc gridSpan="2"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느리지만 강한 파괴력을 가진 무기</a:t>
                      </a: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휘두르기와 내려치기 등의 공격법이 있다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t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505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몽둥이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망치에 비해 속도가 빠름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3505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망치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몽둥이에 비해 파괴력이 높음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pic>
        <p:nvPicPr>
          <p:cNvPr id="18" name="그림 17" descr="C:/Users/yhgki/AppData/Roaming/PolarisOffice/ETemp/5016_22524344/image28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 flipH="1">
            <a:off x="2781935" y="3148965"/>
            <a:ext cx="1790700" cy="1321435"/>
          </a:xfrm>
          <a:prstGeom prst="rect"/>
          <a:noFill/>
        </p:spPr>
      </p:pic>
      <p:pic>
        <p:nvPicPr>
          <p:cNvPr id="20" name="그림 19" descr="C:/Users/yhgki/AppData/Roaming/PolarisOffice/ETemp/5016_22524344/image29.jp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9" r="4436"/>
          <a:stretch>
            <a:fillRect/>
          </a:stretch>
        </p:blipFill>
        <p:spPr>
          <a:xfrm rot="0">
            <a:off x="258445" y="3159125"/>
            <a:ext cx="2397760" cy="1322070"/>
          </a:xfrm>
          <a:prstGeom prst="rect"/>
          <a:noFill/>
        </p:spPr>
      </p:pic>
      <p:graphicFrame>
        <p:nvGraphicFramePr>
          <p:cNvPr id="21" name="표 39"/>
          <p:cNvGraphicFramePr>
            <a:graphicFrameLocks noGrp="1"/>
          </p:cNvGraphicFramePr>
          <p:nvPr/>
        </p:nvGraphicFramePr>
        <p:xfrm>
          <a:off x="5521325" y="4768215"/>
          <a:ext cx="6419850" cy="1628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5210"/>
                <a:gridCol w="5374640"/>
              </a:tblGrid>
              <a:tr h="368300">
                <a:tc gridSpan="2"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lang="ko-KR" altLang="en-US" kern="1200" b="1">
                          <a:solidFill>
                            <a:srgbClr val="FFFFFF"/>
                          </a:solidFill>
                        </a:rPr>
                        <a:t>장병기</a:t>
                      </a:r>
                      <a:endParaRPr lang="ko-KR" altLang="en-US" kern="1200" b="1">
                        <a:solidFill>
                          <a:srgbClr val="FFFFFF"/>
                        </a:solidFill>
                      </a:endParaRPr>
                    </a:p>
                  </a:txBody>
                  <a:tcPr marL="91440" marR="91440" marT="45720" marB="45720" anchor="t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584200">
                <a:tc gridSpan="2"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긴 사거리가 특징인 무기</a:t>
                      </a: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찌르기와 베기 등의 공격법이 있다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t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378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창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봉에 비해 공격력이 높음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3378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봉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창에 비해 속도가 빠름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pic>
        <p:nvPicPr>
          <p:cNvPr id="22" name="그림 40" descr="C:/Users/yhgki/AppData/Roaming/PolarisOffice/ETemp/5016_22524344/image30.jpeg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46" t="4134" r="1199" b="3673"/>
          <a:stretch>
            <a:fillRect/>
          </a:stretch>
        </p:blipFill>
        <p:spPr>
          <a:xfrm rot="0">
            <a:off x="2829560" y="4765040"/>
            <a:ext cx="1530350" cy="1495425"/>
          </a:xfrm>
          <a:prstGeom prst="rect"/>
          <a:noFill/>
        </p:spPr>
      </p:pic>
      <p:pic>
        <p:nvPicPr>
          <p:cNvPr id="23" name="그림 41" descr="C:/Users/yhgki/AppData/Roaming/PolarisOffice/ETemp/5016_22524344/image31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38" b="34111"/>
          <a:stretch>
            <a:fillRect/>
          </a:stretch>
        </p:blipFill>
        <p:spPr>
          <a:xfrm rot="13980000">
            <a:off x="396240" y="5261610"/>
            <a:ext cx="1810385" cy="57848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190957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8" name="실행 단추: 문서 7">
            <a:hlinkClick r:id="rId8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10" name="실행 단추: 문서 9">
            <a:hlinkClick r:id="rId9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15F2E752-38CB-4D40-8438-473DF030934E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3"/>
          <p:cNvGraphicFramePr>
            <a:graphicFrameLocks noGrp="1"/>
          </p:cNvGraphicFramePr>
          <p:nvPr/>
        </p:nvGraphicFramePr>
        <p:xfrm>
          <a:off x="5640070" y="1091565"/>
          <a:ext cx="6412230" cy="200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5435"/>
                <a:gridCol w="4836795"/>
              </a:tblGrid>
              <a:tr h="368300">
                <a:tc gridSpan="2"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lang="ko-KR" altLang="en-US" kern="1200" b="1">
                          <a:solidFill>
                            <a:srgbClr val="FFFFFF"/>
                          </a:solidFill>
                        </a:rPr>
                        <a:t>절곤</a:t>
                      </a:r>
                      <a:r>
                        <a:rPr lang="en-US" altLang="ko-KR" kern="1200" b="1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lang="ko-KR" altLang="en-US" kern="1200" b="1">
                          <a:solidFill>
                            <a:srgbClr val="FFFFFF"/>
                          </a:solidFill>
                        </a:rPr>
                        <a:t>철권</a:t>
                      </a:r>
                      <a:r>
                        <a:rPr lang="en-US" altLang="ko-KR" kern="1200" b="1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lang="ko-KR" altLang="en-US" kern="1200" b="1">
                          <a:solidFill>
                            <a:srgbClr val="FFFFFF"/>
                          </a:solidFill>
                        </a:rPr>
                        <a:t>괴</a:t>
                      </a:r>
                      <a:endParaRPr lang="ko-KR" altLang="en-US" kern="1200" b="1">
                        <a:solidFill>
                          <a:srgbClr val="FFFFFF"/>
                        </a:solidFill>
                      </a:endParaRPr>
                    </a:p>
                  </a:txBody>
                  <a:tcPr marL="91440" marR="91440" marT="45720" marB="45720" anchor="t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584200">
                <a:tc gridSpan="2"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권법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장법 사용시 유용한 무기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주먹을 날리는 등의 공격법이 있다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t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505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절곤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철권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괴에 비해 좀더 넓은 사거리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3505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철권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절곤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괴에 비해 빠른 속도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3505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괴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절곤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철권에 비해 방어에 용이함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pic>
        <p:nvPicPr>
          <p:cNvPr id="17" name="그림 16" descr="C:/Users/yhgki/AppData/Roaming/PolarisOffice/ETemp/5016_22524344/image32.jpe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15315" y="1750060"/>
            <a:ext cx="1066800" cy="1067435"/>
          </a:xfrm>
          <a:prstGeom prst="rect"/>
          <a:noFill/>
        </p:spPr>
      </p:pic>
      <p:pic>
        <p:nvPicPr>
          <p:cNvPr id="21" name="그림 20" descr="C:/Users/yhgki/AppData/Roaming/PolarisOffice/ETemp/5016_22524344/image33.jp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65245" y="1682115"/>
            <a:ext cx="1205865" cy="1209040"/>
          </a:xfrm>
          <a:prstGeom prst="rect"/>
          <a:noFill/>
        </p:spPr>
      </p:pic>
      <p:pic>
        <p:nvPicPr>
          <p:cNvPr id="23" name="그림 22" descr="C:/Users/yhgki/AppData/Roaming/PolarisOffice/ETemp/5016_22524344/image34.jpe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06" t="5503" r="3535" b="7219"/>
          <a:stretch>
            <a:fillRect/>
          </a:stretch>
        </p:blipFill>
        <p:spPr>
          <a:xfrm rot="0">
            <a:off x="1983740" y="1664970"/>
            <a:ext cx="1545590" cy="1143635"/>
          </a:xfrm>
          <a:prstGeom prst="rect"/>
          <a:noFill/>
        </p:spPr>
      </p:pic>
      <p:graphicFrame>
        <p:nvGraphicFramePr>
          <p:cNvPr id="24" name="표 43"/>
          <p:cNvGraphicFramePr>
            <a:graphicFrameLocks noGrp="1"/>
          </p:cNvGraphicFramePr>
          <p:nvPr/>
        </p:nvGraphicFramePr>
        <p:xfrm>
          <a:off x="5621655" y="3160395"/>
          <a:ext cx="6412230" cy="200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5435"/>
                <a:gridCol w="4836795"/>
              </a:tblGrid>
              <a:tr h="368300">
                <a:tc gridSpan="2"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lang="ko-KR" altLang="en-US" kern="1200" b="1">
                          <a:solidFill>
                            <a:srgbClr val="FFFFFF"/>
                          </a:solidFill>
                        </a:rPr>
                        <a:t>활/륜/편</a:t>
                      </a:r>
                      <a:endParaRPr lang="ko-KR" altLang="en-US" kern="1200" b="1">
                        <a:solidFill>
                          <a:srgbClr val="FFFFFF"/>
                        </a:solidFill>
                      </a:endParaRPr>
                    </a:p>
                  </a:txBody>
                  <a:tcPr marL="91440" marR="91440" marT="45720" marB="45720" anchor="t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584200">
                <a:tc gridSpan="2"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원거리에서 공격할 수 있는 무기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ko-KR" sz="1600" kern="1200">
                          <a:solidFill>
                            <a:srgbClr val="000000"/>
                          </a:solidFill>
                        </a:rPr>
                        <a:t>보통 견제 및 보조 공격 수단으로 사용한다.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t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505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활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화살을 소비하여 먼 거리를 공격 가능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3505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륜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던져서 원거리 공격 회수 가능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3505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편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원거리에서 빠른 타격 가능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pic>
        <p:nvPicPr>
          <p:cNvPr id="25" name="그림 45" descr="C:/Users/yhgki/AppData/Roaming/PolarisOffice/ETemp/5016_22524344/fImage710873339169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76780" y="3611245"/>
            <a:ext cx="1351915" cy="1238250"/>
          </a:xfrm>
          <a:prstGeom prst="rect"/>
          <a:noFill/>
        </p:spPr>
      </p:pic>
      <p:pic>
        <p:nvPicPr>
          <p:cNvPr id="27" name="그림 47" descr="C:/Users/yhgki/AppData/Roaming/PolarisOffice/ETemp/5016_22524344/fImage1337353355724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05460" y="3629025"/>
            <a:ext cx="1277620" cy="1017270"/>
          </a:xfrm>
          <a:prstGeom prst="rect"/>
          <a:noFill/>
        </p:spPr>
      </p:pic>
      <p:pic>
        <p:nvPicPr>
          <p:cNvPr id="28" name="그림 48" descr="C:/Users/yhgki/AppData/Roaming/PolarisOffice/ETemp/5016_22524344/fImage62153361478.jpe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41750" y="3483610"/>
            <a:ext cx="1229360" cy="1226820"/>
          </a:xfrm>
          <a:prstGeom prst="rect"/>
          <a:noFill/>
        </p:spPr>
      </p:pic>
      <p:graphicFrame>
        <p:nvGraphicFramePr>
          <p:cNvPr id="29" name="표 49"/>
          <p:cNvGraphicFramePr>
            <a:graphicFrameLocks noGrp="1"/>
          </p:cNvGraphicFramePr>
          <p:nvPr/>
        </p:nvGraphicFramePr>
        <p:xfrm>
          <a:off x="5621655" y="5219700"/>
          <a:ext cx="6412230" cy="108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5435"/>
                <a:gridCol w="4836795"/>
              </a:tblGrid>
              <a:tr h="368300">
                <a:tc gridSpan="2"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lang="ko-KR" altLang="en-US" kern="1200" b="1">
                          <a:solidFill>
                            <a:srgbClr val="FFFFFF"/>
                          </a:solidFill>
                        </a:rPr>
                        <a:t>부채</a:t>
                      </a:r>
                      <a:endParaRPr lang="ko-KR" altLang="en-US" kern="1200" b="1">
                        <a:solidFill>
                          <a:srgbClr val="FFFFFF"/>
                        </a:solidFill>
                      </a:endParaRPr>
                    </a:p>
                  </a:txBody>
                  <a:tcPr marL="91440" marR="91440" marT="45720" marB="45720" anchor="t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68300">
                <a:tc gridSpan="2"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도방에서 주로 사용하는 무기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505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부채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술법 사용시 보조 및 근거리 견제 가능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pic>
        <p:nvPicPr>
          <p:cNvPr id="30" name="그림 50" descr="C:/Users/yhgki/AppData/Roaming/PolarisOffice/ETemp/5016_22524344/fImage469763389358.jpeg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55315" y="5052695"/>
            <a:ext cx="1433830" cy="1193165"/>
          </a:xfrm>
          <a:prstGeom prst="rect"/>
          <a:noFill/>
        </p:spPr>
      </p:pic>
      <p:pic>
        <p:nvPicPr>
          <p:cNvPr id="31" name="그림 51" descr="C:/Users/yhgki/AppData/Roaming/PolarisOffice/ETemp/5016_22524344/fImage83353396962.jpeg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82345" y="5234940"/>
            <a:ext cx="1768475" cy="95186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1183030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rot="0" flipH="1">
            <a:off x="192405" y="335280"/>
            <a:ext cx="3766185" cy="6464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25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8" name="Rect 0">
            <a:hlinkClick r:id="rId2" action="ppaction://hlinksldjump"/>
          </p:cNvPr>
          <p:cNvSpPr>
            <a:spLocks/>
          </p:cNvSpPr>
          <p:nvPr/>
        </p:nvSpPr>
        <p:spPr>
          <a:xfrm rot="0">
            <a:off x="11353800" y="6416675"/>
            <a:ext cx="647065" cy="441960"/>
          </a:xfrm>
          <a:prstGeom prst="actionButtonDocument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  <a:endParaRPr lang="ko-KR" altLang="en-US" sz="800"/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r" defTabSz="91440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rtl="0" algn="l" defTabSz="914400" eaLnBrk="1" latinLnBrk="1" hangingPunct="1" lvl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rtl="0" algn="l" defTabSz="914400" eaLnBrk="1" latinLnBrk="1" hangingPunct="1" lvl="2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rtl="0" algn="l" defTabSz="914400" eaLnBrk="1" latinLnBrk="1" hangingPunct="1" lvl="3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rtl="0" algn="l" defTabSz="914400" eaLnBrk="1" latinLnBrk="1" hangingPunct="1" lvl="4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rtl="0" algn="l" defTabSz="914400" eaLnBrk="1" latinLnBrk="1" hangingPunct="1" lvl="5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rtl="0" algn="l" defTabSz="914400" eaLnBrk="1" latinLnBrk="1" hangingPunct="1" lvl="6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rtl="0" algn="l" defTabSz="914400" eaLnBrk="1" latinLnBrk="1" hangingPunct="1" lvl="7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rtl="0" algn="l" defTabSz="914400" eaLnBrk="1" latinLnBrk="1" hangingPunct="1" lvl="8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25</a:t>
            </a:fld>
            <a:endParaRPr lang="ko-KR" altLang="en-US"/>
          </a:p>
        </p:txBody>
      </p:sp>
      <p:sp>
        <p:nvSpPr>
          <p:cNvPr id="10" name="Rect 0">
            <a:hlinkClick r:id="rId3" action="ppaction://hlinksldjump"/>
          </p:cNvPr>
          <p:cNvSpPr>
            <a:spLocks/>
          </p:cNvSpPr>
          <p:nvPr/>
        </p:nvSpPr>
        <p:spPr>
          <a:xfrm rot="0">
            <a:off x="11353800" y="6416675"/>
            <a:ext cx="647065" cy="441960"/>
          </a:xfrm>
          <a:prstGeom prst="actionButtonDocument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  <a:endParaRPr lang="ko-KR" altLang="en-US" sz="800"/>
          </a:p>
        </p:txBody>
      </p:sp>
      <p:graphicFrame>
        <p:nvGraphicFramePr>
          <p:cNvPr id="11" name="Table 3"/>
          <p:cNvGraphicFramePr>
            <a:graphicFrameLocks noGrp="1"/>
          </p:cNvGraphicFramePr>
          <p:nvPr/>
        </p:nvGraphicFramePr>
        <p:xfrm>
          <a:off x="4629150" y="1166495"/>
          <a:ext cx="7165340" cy="3563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2495"/>
                <a:gridCol w="1120140"/>
                <a:gridCol w="5132705"/>
              </a:tblGrid>
              <a:tr h="368300">
                <a:tc gridSpan="3"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kern="1200" b="1">
                          <a:solidFill>
                            <a:srgbClr val="FFFFFF"/>
                          </a:solidFill>
                        </a:rPr>
                        <a:t>방어구</a:t>
                      </a:r>
                      <a:endParaRPr lang="ko-KR" altLang="en-US" kern="1200" b="1">
                        <a:solidFill>
                          <a:srgbClr val="FFFFFF"/>
                        </a:solidFill>
                      </a:endParaRPr>
                    </a:p>
                  </a:txBody>
                  <a:tcPr marL="91440" marR="91440" marT="45720" marB="45720" anchor="t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37820">
                <a:tc gridSpan="3"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방어력을 주로 올려주고 부위별로 부가적인 능력치를 올려주는 장비 아이템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37820">
                <a:tc row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머리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두건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 rowSpan="2"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머리에 착용하는 방어구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낮은 방어력을 가졌지만 치명타를 막아준다.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337820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투구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37820">
                <a:tc rowSpan="3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몸통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상의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 rowSpan="3"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몸에 착용하는 방어구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가장 높은 방어력을 가진 방어구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337820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하의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37820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한벌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58420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팔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장갑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팔에 착용하는 방어구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부가적인 편의기능을 가지고 있다.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58420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발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신발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발에 착용하는 방어구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이동 속도를 올려준다.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cxnSp>
        <p:nvCxnSpPr>
          <p:cNvPr id="12" name="Rect 0"/>
          <p:cNvCxnSpPr/>
          <p:nvPr/>
        </p:nvCxnSpPr>
        <p:spPr>
          <a:xfrm rot="0">
            <a:off x="0" y="975360"/>
            <a:ext cx="12193905" cy="1905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54"/>
          <p:cNvGraphicFramePr>
            <a:graphicFrameLocks noGrp="1"/>
          </p:cNvGraphicFramePr>
          <p:nvPr/>
        </p:nvGraphicFramePr>
        <p:xfrm>
          <a:off x="7417435" y="4848225"/>
          <a:ext cx="4377055" cy="1419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530"/>
                <a:gridCol w="3565525"/>
              </a:tblGrid>
              <a:tr h="368300">
                <a:tc gridSpan="2"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kern="1200" b="1">
                          <a:solidFill>
                            <a:srgbClr val="FFFFFF"/>
                          </a:solidFill>
                        </a:rPr>
                        <a:t>재질</a:t>
                      </a:r>
                      <a:endParaRPr lang="ko-KR" altLang="en-US" kern="1200" b="1">
                        <a:solidFill>
                          <a:srgbClr val="FFFFFF"/>
                        </a:solidFill>
                      </a:endParaRPr>
                    </a:p>
                  </a:txBody>
                  <a:tcPr marL="91440" marR="91440" marT="45720" marB="45720" anchor="t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505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천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가벼워 회피률이 높고 방어력이 낮다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3505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금속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무거워 회피률이 낮고 방어력이 높다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3505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가죽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천과 금속 재질의 중간 성능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pic>
        <p:nvPicPr>
          <p:cNvPr id="15" name="그림 55" descr="C:/Users/yhgki/AppData/Roaming/PolarisOffice/ETemp/5016_22524344/fImage209304364464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47015" y="1422400"/>
            <a:ext cx="1997710" cy="3310890"/>
          </a:xfrm>
          <a:prstGeom prst="rect"/>
          <a:noFill/>
        </p:spPr>
      </p:pic>
      <p:pic>
        <p:nvPicPr>
          <p:cNvPr id="16" name="그림 56" descr="C:/Users/yhgki/AppData/Roaming/PolarisOffice/ETemp/5016_22524344/fImage488394375705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358390" y="1440815"/>
            <a:ext cx="2001520" cy="3288665"/>
          </a:xfrm>
          <a:prstGeom prst="rect"/>
          <a:noFill/>
        </p:spPr>
      </p:pic>
      <p:pic>
        <p:nvPicPr>
          <p:cNvPr id="17" name="그림 57" descr="C:/Users/yhgki/AppData/Roaming/PolarisOffice/ETemp/5016_22524344/fImage725944388145.jpe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0" t="12140" b="7570"/>
          <a:stretch>
            <a:fillRect/>
          </a:stretch>
        </p:blipFill>
        <p:spPr>
          <a:xfrm rot="0">
            <a:off x="267335" y="4895215"/>
            <a:ext cx="1968500" cy="1487170"/>
          </a:xfrm>
          <a:prstGeom prst="rect"/>
          <a:noFill/>
        </p:spPr>
      </p:pic>
      <p:pic>
        <p:nvPicPr>
          <p:cNvPr id="18" name="그림 58" descr="C:/Users/yhgki/AppData/Roaming/PolarisOffice/ETemp/5016_22524344/fImage52434393281.jpe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359025" y="4903470"/>
            <a:ext cx="2121535" cy="1516380"/>
          </a:xfrm>
          <a:prstGeom prst="rect"/>
          <a:noFill/>
        </p:spPr>
      </p:pic>
      <p:pic>
        <p:nvPicPr>
          <p:cNvPr id="19" name="그림 59" descr="C:/Users/yhgki/AppData/Roaming/PolarisOffice/ETemp/5016_22524344/fImage79744406827.jpe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685030" y="4893945"/>
            <a:ext cx="2270125" cy="15252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rot="0" flipH="1">
            <a:off x="192405" y="335280"/>
            <a:ext cx="3766185" cy="6464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26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8" name="Rect 0">
            <a:hlinkClick r:id="rId2" action="ppaction://hlinksldjump"/>
          </p:cNvPr>
          <p:cNvSpPr>
            <a:spLocks/>
          </p:cNvSpPr>
          <p:nvPr/>
        </p:nvSpPr>
        <p:spPr>
          <a:xfrm rot="0">
            <a:off x="11353800" y="6416675"/>
            <a:ext cx="647065" cy="441960"/>
          </a:xfrm>
          <a:prstGeom prst="actionButtonDocument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  <a:endParaRPr lang="ko-KR" altLang="en-US" sz="800"/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r" defTabSz="91440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rtl="0" algn="l" defTabSz="914400" eaLnBrk="1" latinLnBrk="1" hangingPunct="1" lvl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rtl="0" algn="l" defTabSz="914400" eaLnBrk="1" latinLnBrk="1" hangingPunct="1" lvl="2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rtl="0" algn="l" defTabSz="914400" eaLnBrk="1" latinLnBrk="1" hangingPunct="1" lvl="3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rtl="0" algn="l" defTabSz="914400" eaLnBrk="1" latinLnBrk="1" hangingPunct="1" lvl="4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rtl="0" algn="l" defTabSz="914400" eaLnBrk="1" latinLnBrk="1" hangingPunct="1" lvl="5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rtl="0" algn="l" defTabSz="914400" eaLnBrk="1" latinLnBrk="1" hangingPunct="1" lvl="6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rtl="0" algn="l" defTabSz="914400" eaLnBrk="1" latinLnBrk="1" hangingPunct="1" lvl="7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rtl="0" algn="l" defTabSz="914400" eaLnBrk="1" latinLnBrk="1" hangingPunct="1" lvl="8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26</a:t>
            </a:fld>
            <a:endParaRPr lang="ko-KR" altLang="en-US"/>
          </a:p>
        </p:txBody>
      </p:sp>
      <p:sp>
        <p:nvSpPr>
          <p:cNvPr id="10" name="Rect 0">
            <a:hlinkClick r:id="rId3" action="ppaction://hlinksldjump"/>
          </p:cNvPr>
          <p:cNvSpPr>
            <a:spLocks/>
          </p:cNvSpPr>
          <p:nvPr/>
        </p:nvSpPr>
        <p:spPr>
          <a:xfrm rot="0">
            <a:off x="11353800" y="6416675"/>
            <a:ext cx="647065" cy="441960"/>
          </a:xfrm>
          <a:prstGeom prst="actionButtonDocument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  <a:endParaRPr lang="ko-KR" altLang="en-US" sz="800"/>
          </a:p>
        </p:txBody>
      </p:sp>
      <p:cxnSp>
        <p:nvCxnSpPr>
          <p:cNvPr id="12" name="Rect 0"/>
          <p:cNvCxnSpPr/>
          <p:nvPr/>
        </p:nvCxnSpPr>
        <p:spPr>
          <a:xfrm rot="0">
            <a:off x="0" y="975360"/>
            <a:ext cx="12193905" cy="1905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7601585" y="1071245"/>
          <a:ext cx="4432935" cy="245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690"/>
                <a:gridCol w="3611245"/>
              </a:tblGrid>
              <a:tr h="368300">
                <a:tc gridSpan="2"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kern="1200" b="1">
                          <a:solidFill>
                            <a:srgbClr val="FFFFFF"/>
                          </a:solidFill>
                        </a:rPr>
                        <a:t>장신구</a:t>
                      </a:r>
                      <a:endParaRPr lang="ko-KR" altLang="en-US" kern="1200" b="1">
                        <a:solidFill>
                          <a:srgbClr val="FFFFFF"/>
                        </a:solidFill>
                      </a:endParaRPr>
                    </a:p>
                  </a:txBody>
                  <a:tcPr marL="91440" marR="91440" marT="45720" marB="45720" anchor="t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37820">
                <a:tc gridSpan="2"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다양한 능력치를 올려주는 장비 아이템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58420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귀고리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귀에 착용하는 장신구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최대 2개 착용 가능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58420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반지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손가락에 착용하는 장신구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최대 4개 착용 가능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58420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팔찌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팔에 착용하는 장신구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최대 2개 착용 가능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pic>
        <p:nvPicPr>
          <p:cNvPr id="14" name="그림 60" descr="C:/Users/yhgki/AppData/Roaming/PolarisOffice/ETemp/5016_22524344/fImage396984419961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178425" y="1174750"/>
            <a:ext cx="2339975" cy="2344420"/>
          </a:xfrm>
          <a:prstGeom prst="rect"/>
          <a:noFill/>
        </p:spPr>
      </p:pic>
      <p:pic>
        <p:nvPicPr>
          <p:cNvPr id="15" name="그림 61" descr="C:/Users/yhgki/AppData/Roaming/PolarisOffice/ETemp/5016_22524344/fImage151416442491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03525" y="1178560"/>
            <a:ext cx="2323465" cy="2322195"/>
          </a:xfrm>
          <a:prstGeom prst="rect"/>
          <a:noFill/>
        </p:spPr>
      </p:pic>
      <p:pic>
        <p:nvPicPr>
          <p:cNvPr id="16" name="그림 62" descr="C:/Users/yhgki/AppData/Roaming/PolarisOffice/ETemp/5016_22524344/fImage130474432995.jpe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49555" y="1172845"/>
            <a:ext cx="2336800" cy="2346325"/>
          </a:xfrm>
          <a:prstGeom prst="rect"/>
          <a:noFill/>
        </p:spPr>
      </p:pic>
      <p:graphicFrame>
        <p:nvGraphicFramePr>
          <p:cNvPr id="17" name="표 63"/>
          <p:cNvGraphicFramePr>
            <a:graphicFrameLocks noGrp="1"/>
          </p:cNvGraphicFramePr>
          <p:nvPr/>
        </p:nvGraphicFramePr>
        <p:xfrm>
          <a:off x="6197600" y="3916045"/>
          <a:ext cx="5836285" cy="212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1405"/>
                <a:gridCol w="4754880"/>
              </a:tblGrid>
              <a:tr h="368300">
                <a:tc gridSpan="2"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kern="1200" b="1">
                          <a:solidFill>
                            <a:srgbClr val="FFFFFF"/>
                          </a:solidFill>
                        </a:rPr>
                        <a:t>소비 아이템</a:t>
                      </a:r>
                      <a:endParaRPr lang="ko-KR" altLang="en-US" kern="1200" b="1">
                        <a:solidFill>
                          <a:srgbClr val="FFFFFF"/>
                        </a:solidFill>
                      </a:endParaRPr>
                    </a:p>
                  </a:txBody>
                  <a:tcPr marL="91440" marR="91440" marT="45720" marB="45720" anchor="t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37820">
                <a:tc gridSpan="2"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섭취하는 것으로 효과를 발휘하는 아이템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58420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음식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체력을 회복 시켜주는 소비 아이템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음식점에서 구매하거나 재료로 만들 수 있다.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83058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영약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다양한 능력치를 올려주는 소비 아이템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상인을 통해 구매하거나 탐험을 통해 얻을 수 있다.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종류 당 1번만 능력치를 올려준다.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pic>
        <p:nvPicPr>
          <p:cNvPr id="18" name="그림 64" descr="C:/Users/yhgki/AppData/Roaming/PolarisOffice/ETemp/5016_22524344/fImage416584451942.jpe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73225" y="5578475"/>
            <a:ext cx="442595" cy="850265"/>
          </a:xfrm>
          <a:prstGeom prst="rect"/>
          <a:noFill/>
        </p:spPr>
      </p:pic>
      <p:pic>
        <p:nvPicPr>
          <p:cNvPr id="19" name="그림 65" descr="C:/Users/yhgki/AppData/Roaming/PolarisOffice/ETemp/5016_22524344/fImage743494464827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5" t="10187" r="15776" b="10294"/>
          <a:stretch>
            <a:fillRect/>
          </a:stretch>
        </p:blipFill>
        <p:spPr>
          <a:xfrm rot="0">
            <a:off x="443230" y="5476875"/>
            <a:ext cx="1118235" cy="942340"/>
          </a:xfrm>
          <a:prstGeom prst="rect"/>
          <a:noFill/>
        </p:spPr>
      </p:pic>
      <p:pic>
        <p:nvPicPr>
          <p:cNvPr id="20" name="그림 66" descr="C:/Users/yhgki/AppData/Roaming/PolarisOffice/ETemp/5016_22524344/fImage596634475436.jpe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5" r="12846" b="12025"/>
          <a:stretch>
            <a:fillRect/>
          </a:stretch>
        </p:blipFill>
        <p:spPr>
          <a:xfrm rot="0">
            <a:off x="2660015" y="3943350"/>
            <a:ext cx="1986280" cy="1441450"/>
          </a:xfrm>
          <a:prstGeom prst="rect"/>
          <a:noFill/>
        </p:spPr>
      </p:pic>
      <p:pic>
        <p:nvPicPr>
          <p:cNvPr id="21" name="그림 67" descr="C:/Users/yhgki/AppData/Roaming/PolarisOffice/ETemp/5016_22524344/fImage1108554482391.jpe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34340" y="3943350"/>
            <a:ext cx="2133600" cy="14414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rot="0" flipH="1">
            <a:off x="192405" y="335280"/>
            <a:ext cx="3766185" cy="6464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27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8" name="Rect 0">
            <a:hlinkClick r:id="rId2" action="ppaction://hlinksldjump"/>
          </p:cNvPr>
          <p:cNvSpPr>
            <a:spLocks/>
          </p:cNvSpPr>
          <p:nvPr/>
        </p:nvSpPr>
        <p:spPr>
          <a:xfrm rot="0">
            <a:off x="11353800" y="6416675"/>
            <a:ext cx="647065" cy="441960"/>
          </a:xfrm>
          <a:prstGeom prst="actionButtonDocument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  <a:endParaRPr lang="ko-KR" altLang="en-US" sz="800"/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r" defTabSz="91440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rtl="0" algn="l" defTabSz="914400" eaLnBrk="1" latinLnBrk="1" hangingPunct="1" lvl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rtl="0" algn="l" defTabSz="914400" eaLnBrk="1" latinLnBrk="1" hangingPunct="1" lvl="2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rtl="0" algn="l" defTabSz="914400" eaLnBrk="1" latinLnBrk="1" hangingPunct="1" lvl="3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rtl="0" algn="l" defTabSz="914400" eaLnBrk="1" latinLnBrk="1" hangingPunct="1" lvl="4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rtl="0" algn="l" defTabSz="914400" eaLnBrk="1" latinLnBrk="1" hangingPunct="1" lvl="5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rtl="0" algn="l" defTabSz="914400" eaLnBrk="1" latinLnBrk="1" hangingPunct="1" lvl="6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rtl="0" algn="l" defTabSz="914400" eaLnBrk="1" latinLnBrk="1" hangingPunct="1" lvl="7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rtl="0" algn="l" defTabSz="914400" eaLnBrk="1" latinLnBrk="1" hangingPunct="1" lvl="8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27</a:t>
            </a:fld>
            <a:endParaRPr lang="ko-KR" altLang="en-US"/>
          </a:p>
        </p:txBody>
      </p:sp>
      <p:sp>
        <p:nvSpPr>
          <p:cNvPr id="10" name="Rect 0">
            <a:hlinkClick r:id="rId3" action="ppaction://hlinksldjump"/>
          </p:cNvPr>
          <p:cNvSpPr>
            <a:spLocks/>
          </p:cNvSpPr>
          <p:nvPr/>
        </p:nvSpPr>
        <p:spPr>
          <a:xfrm rot="0">
            <a:off x="11353800" y="6416675"/>
            <a:ext cx="647065" cy="441960"/>
          </a:xfrm>
          <a:prstGeom prst="actionButtonDocument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  <a:endParaRPr lang="ko-KR" altLang="en-US" sz="800"/>
          </a:p>
        </p:txBody>
      </p:sp>
      <p:cxnSp>
        <p:nvCxnSpPr>
          <p:cNvPr id="12" name="Rect 0"/>
          <p:cNvCxnSpPr/>
          <p:nvPr/>
        </p:nvCxnSpPr>
        <p:spPr>
          <a:xfrm rot="0">
            <a:off x="0" y="975360"/>
            <a:ext cx="12193905" cy="1905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6115050" y="3934460"/>
          <a:ext cx="5836285" cy="1732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2580"/>
                <a:gridCol w="4243705"/>
              </a:tblGrid>
              <a:tr h="368300">
                <a:tc gridSpan="2"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kern="1200" b="1">
                          <a:solidFill>
                            <a:srgbClr val="FFFFFF"/>
                          </a:solidFill>
                        </a:rPr>
                        <a:t>기타 아이템</a:t>
                      </a:r>
                      <a:endParaRPr lang="ko-KR" altLang="en-US" kern="1200" b="1">
                        <a:solidFill>
                          <a:srgbClr val="FFFFFF"/>
                        </a:solidFill>
                      </a:endParaRPr>
                    </a:p>
                  </a:txBody>
                  <a:tcPr marL="91440" marR="91440" marT="45720" marB="45720" anchor="t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378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음식 재료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음식 제작에 사용되는 아이템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3378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강화 재료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아이템 강화에 사용되는 아이템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3378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제작 재료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장비 제작에 사용되는 아이템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3505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퀘스트 아이템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퀘스트의 진행을 위해 필요한 아이템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graphicFrame>
        <p:nvGraphicFramePr>
          <p:cNvPr id="14" name="표 68"/>
          <p:cNvGraphicFramePr>
            <a:graphicFrameLocks noGrp="1"/>
          </p:cNvGraphicFramePr>
          <p:nvPr/>
        </p:nvGraphicFramePr>
        <p:xfrm>
          <a:off x="6114415" y="1117600"/>
          <a:ext cx="5836285" cy="255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1405"/>
                <a:gridCol w="4754880"/>
              </a:tblGrid>
              <a:tr h="368300">
                <a:tc gridSpan="2"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kern="1200" b="1">
                          <a:solidFill>
                            <a:srgbClr val="FFFFFF"/>
                          </a:solidFill>
                        </a:rPr>
                        <a:t>투척 무기</a:t>
                      </a:r>
                      <a:endParaRPr lang="ko-KR" altLang="en-US" kern="1200" b="1">
                        <a:solidFill>
                          <a:srgbClr val="FFFFFF"/>
                        </a:solidFill>
                      </a:endParaRPr>
                    </a:p>
                  </a:txBody>
                  <a:tcPr marL="91440" marR="91440" marT="45720" marB="45720" anchor="t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37820">
                <a:tc gridSpan="2"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적을 공격하기 위해 사용하는 소비 아이템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58420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투검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비교적 강한 공격력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많은 양을 소지할 수 없다.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58420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바늘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비교적 약한 공격력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많은 양을 소지할 수 있다.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3378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화살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활을 통해 발사한다.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3378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부적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술법 사용시 소비한다.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grpSp>
        <p:nvGrpSpPr>
          <p:cNvPr id="19" name="그룹 73"/>
          <p:cNvGrpSpPr/>
          <p:nvPr/>
        </p:nvGrpSpPr>
        <p:grpSpPr>
          <a:xfrm rot="0">
            <a:off x="664210" y="1862455"/>
            <a:ext cx="4803140" cy="3383280"/>
            <a:chOff x="664210" y="1862455"/>
            <a:chExt cx="4803140" cy="3383280"/>
          </a:xfrm>
        </p:grpSpPr>
        <p:pic>
          <p:nvPicPr>
            <p:cNvPr id="15" name="그림 69" descr="C:/Users/yhgki/AppData/Roaming/PolarisOffice/ETemp/5016_22524344/fImage40494654604.jpe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2622550" y="3618865"/>
              <a:ext cx="2844800" cy="1626870"/>
            </a:xfrm>
            <a:prstGeom prst="rect"/>
            <a:noFill/>
          </p:spPr>
        </p:pic>
        <p:pic>
          <p:nvPicPr>
            <p:cNvPr id="16" name="그림 70" descr="C:/Users/yhgki/AppData/Roaming/PolarisOffice/ETemp/5016_22524344/fImage171114663902.jpe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664210" y="1862455"/>
              <a:ext cx="1579880" cy="1640840"/>
            </a:xfrm>
            <a:prstGeom prst="rect"/>
            <a:noFill/>
          </p:spPr>
        </p:pic>
        <p:pic>
          <p:nvPicPr>
            <p:cNvPr id="17" name="그림 71" descr="C:/Users/yhgki/AppData/Roaming/PolarisOffice/ETemp/5016_22524344/fImage70171467153.jpe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664210" y="3542030"/>
              <a:ext cx="1579880" cy="1649730"/>
            </a:xfrm>
            <a:prstGeom prst="rect"/>
            <a:noFill/>
          </p:spPr>
        </p:pic>
        <p:pic>
          <p:nvPicPr>
            <p:cNvPr id="18" name="그림 72" descr="C:/Users/yhgki/AppData/Roaming/PolarisOffice/ETemp/5016_22524344/fImage4829468292.jpeg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2621915" y="1864360"/>
              <a:ext cx="1572260" cy="1626870"/>
            </a:xfrm>
            <a:prstGeom prst="rect"/>
            <a:noFill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0543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7.유료화 모델</a:t>
            </a:r>
          </a:p>
        </p:txBody>
      </p:sp>
      <p:sp>
        <p:nvSpPr>
          <p:cNvPr id="7" name="텍스트 상자 28"/>
          <p:cNvSpPr txBox="1">
            <a:spLocks/>
          </p:cNvSpPr>
          <p:nvPr/>
        </p:nvSpPr>
        <p:spPr>
          <a:xfrm>
            <a:off x="192405" y="981075"/>
            <a:ext cx="11807825" cy="3651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  <a:cs typeface="Times New Roman" charset="0"/>
              </a:rPr>
              <a:t>텍스트</a:t>
            </a:r>
            <a:endParaRPr lang="ko-KR" altLang="en-US" sz="1800">
              <a:latin typeface="맑은 고딕" charset="0"/>
              <a:ea typeface="맑은 고딕" charset="0"/>
              <a:cs typeface="Times New Roman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DCF911-0AE4-4745-B7E1-08FF6AABF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8" name="실행 단추: 문서 7">
            <a:hlinkClick r:id="rId3" action="ppaction://hlinksldjump"/>
            <a:extLst>
              <a:ext uri="{FF2B5EF4-FFF2-40B4-BE49-F238E27FC236}">
                <a16:creationId xmlns:a16="http://schemas.microsoft.com/office/drawing/2014/main" id="{8D35763B-1845-4045-83E3-3478275AE03A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92405" y="30289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1.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문서 개요</a:t>
            </a:r>
          </a:p>
        </p:txBody>
      </p:sp>
      <p:sp>
        <p:nvSpPr>
          <p:cNvPr id="2" name="실행 단추: 문서 1">
            <a:hlinkClick r:id="rId3" action="ppaction://hlinksldjump"/>
            <a:extLst>
              <a:ext uri="{FF2B5EF4-FFF2-40B4-BE49-F238E27FC236}">
                <a16:creationId xmlns:a16="http://schemas.microsoft.com/office/drawing/2014/main" id="{940017BD-51C7-4F75-8805-49D1987A7B70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5D4CA9-CB04-4EDF-A666-0FD518F4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3</a:t>
            </a:fld>
            <a:endParaRPr lang="ko-KR" altLang="en-US"/>
          </a:p>
        </p:txBody>
      </p:sp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9C5EC432-AFA5-4957-B7A3-455B45FFED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069307"/>
              </p:ext>
            </p:extLst>
          </p:nvPr>
        </p:nvGraphicFramePr>
        <p:xfrm>
          <a:off x="926855" y="2247829"/>
          <a:ext cx="10328765" cy="1902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8765">
                  <a:extLst>
                    <a:ext uri="{9D8B030D-6E8A-4147-A177-3AD203B41FA5}">
                      <a16:colId xmlns:a16="http://schemas.microsoft.com/office/drawing/2014/main" val="1566406447"/>
                    </a:ext>
                  </a:extLst>
                </a:gridCol>
              </a:tblGrid>
              <a:tr h="3848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메인 기획서란</a:t>
                      </a:r>
                      <a:r>
                        <a:rPr lang="en-US" altLang="ko-KR" dirty="0"/>
                        <a:t>?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859287"/>
                  </a:ext>
                </a:extLst>
              </a:tr>
              <a:tr h="151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기획되는 게임의 모든 기준이 되는 기획서로 기획 내에 모든 요소가 정리 되어 있는 문서이다.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해당 문서는 게임 </a:t>
                      </a:r>
                      <a:r>
                        <a:rPr lang="ko-KR" altLang="ko-KR" sz="18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방랑엽사전의</a:t>
                      </a: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메인 기획서로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게임을 만들기 위하여</a:t>
                      </a: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작성되는 방향성, 세계관, 시스템 등의 기준을 정하여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개발하려는 게임의 방향성이</a:t>
                      </a: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기준을 벗어나는 것을 막고 기획의 내용을 정확히 하기 위해 작성 되었다</a:t>
                      </a:r>
                      <a:r>
                        <a:rPr lang="ko-KR" altLang="ko-KR" sz="18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484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5613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92405" y="30289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2.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게임 개요</a:t>
            </a:r>
          </a:p>
        </p:txBody>
      </p:sp>
      <p:graphicFrame>
        <p:nvGraphicFramePr>
          <p:cNvPr id="7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795538"/>
              </p:ext>
            </p:extLst>
          </p:nvPr>
        </p:nvGraphicFramePr>
        <p:xfrm>
          <a:off x="1294728" y="2050661"/>
          <a:ext cx="9602543" cy="2756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7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4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b="1" kern="1200" dirty="0">
                          <a:solidFill>
                            <a:srgbClr val="FFFFFF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이름</a:t>
                      </a:r>
                      <a:endParaRPr lang="ko-KR" altLang="en-US" sz="2000" b="1" kern="1200" dirty="0">
                        <a:solidFill>
                          <a:srgbClr val="FFFFFF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b="1" kern="1200">
                          <a:solidFill>
                            <a:srgbClr val="FFFFFF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내용</a:t>
                      </a:r>
                      <a:endParaRPr lang="ko-KR" altLang="en-US" sz="2000" b="1" kern="1200">
                        <a:solidFill>
                          <a:srgbClr val="FFFFFF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제목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방랑엽사전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부제목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괴물을 사냥하고 다니는 방랑자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장르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헌팅 액션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 RPG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주 타겟 연령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en-US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20~30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핵심 특징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동양 판타지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, </a:t>
                      </a: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보스 레이드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, </a:t>
                      </a: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개별 스토리 라인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, </a:t>
                      </a: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멀티 플레이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플랫폼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Pc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실행 단추: 문서 1">
            <a:hlinkClick r:id="rId3" action="ppaction://hlinksldjump"/>
            <a:extLst>
              <a:ext uri="{FF2B5EF4-FFF2-40B4-BE49-F238E27FC236}">
                <a16:creationId xmlns:a16="http://schemas.microsoft.com/office/drawing/2014/main" id="{940017BD-51C7-4F75-8805-49D1987A7B70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5D4CA9-CB04-4EDF-A666-0FD518F4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695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203200" y="38163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3.방향성 정립</a:t>
            </a:r>
          </a:p>
        </p:txBody>
      </p:sp>
      <p:graphicFrame>
        <p:nvGraphicFramePr>
          <p:cNvPr id="8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137271"/>
              </p:ext>
            </p:extLst>
          </p:nvPr>
        </p:nvGraphicFramePr>
        <p:xfrm>
          <a:off x="192405" y="2592705"/>
          <a:ext cx="11796395" cy="3501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7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32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9420">
                <a:tc gridSpan="3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1" i="0" kern="120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단계별 방향성</a:t>
                      </a:r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420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단계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설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명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게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임 요소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42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초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반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캐릭터 생성 및 조작법 숙지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sz="18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캐릭</a:t>
                      </a: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터 생성, 튜토리얼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771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중반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메인 스토리 클리어 하는 단계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메인 스토리, 일반 몬스터, 보스 몬스터, 맵, 일반 던전,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아이템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스킬</a:t>
                      </a: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771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후반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서브 스토리를 클리어하고 성장하는 단계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서브 스토리,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제작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영약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강화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수련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다회차 플레이</a:t>
                      </a: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후일담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캐릭터의 성장을 끝내고 스토리의 후일담을 보는 단계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히든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스토리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강화 </a:t>
                      </a: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보스 레이드, 멀티 플레이, </a:t>
                      </a:r>
                      <a:r>
                        <a:rPr lang="ko-KR" sz="18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Pvp</a:t>
                      </a: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도장 깨기, </a:t>
                      </a:r>
                      <a:r>
                        <a:rPr lang="ko-KR" sz="18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비무</a:t>
                      </a: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무도회, 업적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E9F766-CBF9-4A15-BDBB-563D953D3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5</a:t>
            </a:fld>
            <a:endParaRPr lang="ko-KR" altLang="en-US"/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B674D7E4-5404-4D5F-A611-F7D07A948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126960"/>
              </p:ext>
            </p:extLst>
          </p:nvPr>
        </p:nvGraphicFramePr>
        <p:xfrm>
          <a:off x="203199" y="1064148"/>
          <a:ext cx="11796714" cy="1419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0916">
                  <a:extLst>
                    <a:ext uri="{9D8B030D-6E8A-4147-A177-3AD203B41FA5}">
                      <a16:colId xmlns:a16="http://schemas.microsoft.com/office/drawing/2014/main" val="2038893415"/>
                    </a:ext>
                  </a:extLst>
                </a:gridCol>
                <a:gridCol w="9845798">
                  <a:extLst>
                    <a:ext uri="{9D8B030D-6E8A-4147-A177-3AD203B41FA5}">
                      <a16:colId xmlns:a16="http://schemas.microsoft.com/office/drawing/2014/main" val="3963870604"/>
                    </a:ext>
                  </a:extLst>
                </a:gridCol>
              </a:tblGrid>
              <a:tr h="4730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게임이 추구하는 게임의 목적과 목표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064235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게임</a:t>
                      </a:r>
                      <a:r>
                        <a:rPr lang="ko-KR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최종목적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현재 세계 각지에 괴물들이 창궐한 이유를 찾고 사건의 주동자를 쓰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러트</a:t>
                      </a:r>
                      <a:r>
                        <a:rPr lang="ko-KR" altLang="ko-KR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려 세상의 평화를 찾는 것.</a:t>
                      </a:r>
                      <a:endParaRPr lang="ko-KR" altLang="en-US" sz="16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884482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플레이어의 목표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6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게임내에 존재하는 모든 보스의 공략과 모든 지역의 스토리를 클리어 하는 것.</a:t>
                      </a:r>
                      <a:endParaRPr lang="ko-KR" altLang="en-US" sz="16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011368"/>
                  </a:ext>
                </a:extLst>
              </a:tr>
            </a:tbl>
          </a:graphicData>
        </a:graphic>
      </p:graphicFrame>
      <p:sp>
        <p:nvSpPr>
          <p:cNvPr id="10" name="실행 단추: 문서 9">
            <a:hlinkClick r:id="rId3" action="ppaction://hlinksldjump"/>
            <a:extLst>
              <a:ext uri="{FF2B5EF4-FFF2-40B4-BE49-F238E27FC236}">
                <a16:creationId xmlns:a16="http://schemas.microsoft.com/office/drawing/2014/main" id="{F8283366-45B0-4C2A-B4BD-ACACB2970B55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2956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4.세계관 확립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-1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B7C789-F395-4291-9A2D-44F126A98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2" name="실행 단추: 문서 11">
            <a:hlinkClick r:id="rId4" action="ppaction://hlinksldjump"/>
            <a:extLst>
              <a:ext uri="{FF2B5EF4-FFF2-40B4-BE49-F238E27FC236}">
                <a16:creationId xmlns:a16="http://schemas.microsoft.com/office/drawing/2014/main" id="{7AD477DD-8631-4C5B-BC0A-0418748584E9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6470C45B-A901-4F87-A022-5E51A58CF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820955"/>
              </p:ext>
            </p:extLst>
          </p:nvPr>
        </p:nvGraphicFramePr>
        <p:xfrm>
          <a:off x="192088" y="1075308"/>
          <a:ext cx="6824174" cy="1693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366">
                  <a:extLst>
                    <a:ext uri="{9D8B030D-6E8A-4147-A177-3AD203B41FA5}">
                      <a16:colId xmlns:a16="http://schemas.microsoft.com/office/drawing/2014/main" val="3960585485"/>
                    </a:ext>
                  </a:extLst>
                </a:gridCol>
                <a:gridCol w="5934808">
                  <a:extLst>
                    <a:ext uri="{9D8B030D-6E8A-4147-A177-3AD203B41FA5}">
                      <a16:colId xmlns:a16="http://schemas.microsoft.com/office/drawing/2014/main" val="3506115744"/>
                    </a:ext>
                  </a:extLst>
                </a:gridCol>
              </a:tblGrid>
              <a:tr h="454459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세계관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271768"/>
                  </a:ext>
                </a:extLst>
              </a:tr>
              <a:tr h="4544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정파와 </a:t>
                      </a:r>
                      <a:r>
                        <a:rPr lang="ko-KR" altLang="en-US" dirty="0" err="1"/>
                        <a:t>사파</a:t>
                      </a:r>
                      <a:r>
                        <a:rPr lang="ko-KR" altLang="en-US" dirty="0"/>
                        <a:t> 간의 전쟁이 끝나고 약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년 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5263149"/>
                  </a:ext>
                </a:extLst>
              </a:tr>
              <a:tr h="7844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공간적 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원령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요괴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요물 같은 괴물이 있고 무협과 술법이 있는 대륙에 동쪽 끝의 작은 나라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9910941"/>
                  </a:ext>
                </a:extLst>
              </a:tr>
            </a:tbl>
          </a:graphicData>
        </a:graphic>
      </p:graphicFrame>
      <p:pic>
        <p:nvPicPr>
          <p:cNvPr id="15" name="WordPictureWatermark18">
            <a:extLst>
              <a:ext uri="{FF2B5EF4-FFF2-40B4-BE49-F238E27FC236}">
                <a16:creationId xmlns:a16="http://schemas.microsoft.com/office/drawing/2014/main" id="{8167FB20-2499-4E30-B31C-40A425E2E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185" y="1075055"/>
            <a:ext cx="4424045" cy="237109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" name="표 4">
            <a:extLst>
              <a:ext uri="{FF2B5EF4-FFF2-40B4-BE49-F238E27FC236}">
                <a16:creationId xmlns:a16="http://schemas.microsoft.com/office/drawing/2014/main" id="{DB97CCC1-EE74-4F6C-A0E7-60221E42F8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063063"/>
              </p:ext>
            </p:extLst>
          </p:nvPr>
        </p:nvGraphicFramePr>
        <p:xfrm>
          <a:off x="192088" y="3535603"/>
          <a:ext cx="11807825" cy="119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825">
                  <a:extLst>
                    <a:ext uri="{9D8B030D-6E8A-4147-A177-3AD203B41FA5}">
                      <a16:colId xmlns:a16="http://schemas.microsoft.com/office/drawing/2014/main" val="40841727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무림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871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무림계에 정파는 협을 중요시하여  올바른 길을 중요시 하고 </a:t>
                      </a:r>
                      <a:r>
                        <a:rPr lang="ko-KR" altLang="ko-KR" sz="1600" dirty="0" err="1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사파는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무를 중요시하여 수단을 가리지 않기에 서로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간의 대립은 언제나 존재해 왔다. 크고 작은 충돌은 언제나 있었지만 얼마전 정체 모를 세력의 개입으로 정파와 </a:t>
                      </a:r>
                      <a:r>
                        <a:rPr lang="ko-KR" altLang="ko-KR" sz="1600" dirty="0" err="1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사파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간에 큰 전쟁이 일어나고 무림 세력 자체가 크게 축소 되었다.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또한 도사들은 본래에도 숫자 자체가 많지 않아 큰 도움은 되지 못하고 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  <a:endParaRPr lang="ko-KR" altLang="en-US" sz="1600" dirty="0"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89"/>
                  </a:ext>
                </a:extLst>
              </a:tr>
            </a:tbl>
          </a:graphicData>
        </a:graphic>
      </p:graphicFrame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DDF85FD3-CCC6-44B2-892A-22E87ACDEC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834120"/>
              </p:ext>
            </p:extLst>
          </p:nvPr>
        </p:nvGraphicFramePr>
        <p:xfrm>
          <a:off x="192088" y="4906934"/>
          <a:ext cx="11807825" cy="15485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825">
                  <a:extLst>
                    <a:ext uri="{9D8B030D-6E8A-4147-A177-3AD203B41FA5}">
                      <a16:colId xmlns:a16="http://schemas.microsoft.com/office/drawing/2014/main" val="4084172700"/>
                    </a:ext>
                  </a:extLst>
                </a:gridCol>
              </a:tblGrid>
              <a:tr h="3994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토벌단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871238"/>
                  </a:ext>
                </a:extLst>
              </a:tr>
              <a:tr h="11490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</a:rPr>
                        <a:t>현재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</a:rPr>
                        <a:t>무림 세력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</a:rPr>
                        <a:t>은 전쟁으로 세력이 크게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</a:rPr>
                        <a:t> 약화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</a:rPr>
                        <a:t>되어 괴물을 상대할 여력이 없고 군대는 이웃 나라에서 반란이 일어나 국경에 많은 병력을 집중하여 괴물 토벌에 많은 수의 병사를 배치할 수 없는 상황이다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</a:rPr>
                        <a:t>.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괴물들을 처리하던 가장 큰 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2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개의 세력들의 개입이 없어져 현재 나라에 괴물들이 창궐하여 전국 곳곳에서 괴물들로 인한 사건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,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사고의 숫자가 크게 늘어나 백성들과 일부 무림 세력들이 힘을 모아 괴물들을 상대하기 위한 사냥꾼 단체 토벌단을 만들었다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  <a:endParaRPr lang="ko-KR" altLang="en-US" sz="1600" dirty="0"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8734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2956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4.세계관 확립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-2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B7C789-F395-4291-9A2D-44F126A98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9" name="실행 단추: 문서 8">
            <a:hlinkClick r:id="rId3" action="ppaction://hlinksldjump"/>
            <a:extLst>
              <a:ext uri="{FF2B5EF4-FFF2-40B4-BE49-F238E27FC236}">
                <a16:creationId xmlns:a16="http://schemas.microsoft.com/office/drawing/2014/main" id="{4FB19F12-2FA3-4F14-879B-508FBBABE946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DEBCF9A7-33D5-43D0-A300-BFDE2C4CF0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631354"/>
              </p:ext>
            </p:extLst>
          </p:nvPr>
        </p:nvGraphicFramePr>
        <p:xfrm>
          <a:off x="1401885" y="1231658"/>
          <a:ext cx="9378706" cy="4070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8706">
                  <a:extLst>
                    <a:ext uri="{9D8B030D-6E8A-4147-A177-3AD203B41FA5}">
                      <a16:colId xmlns:a16="http://schemas.microsoft.com/office/drawing/2014/main" val="4084172700"/>
                    </a:ext>
                  </a:extLst>
                </a:gridCol>
              </a:tblGrid>
              <a:tr h="4125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시놉시스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871238"/>
                  </a:ext>
                </a:extLst>
              </a:tr>
              <a:tr h="3657959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FontTx/>
                        <a:buNone/>
                      </a:pP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예로부터 괴물들로 인한 사건은 끝이 없었지만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무림세력과 국가 그리고 소수의 사냥꾼들의 힘으로 해결이 가능한 수준이었다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하지만 약 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1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년 전 대륙에서 큰 사건이 일어났다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달기라 불리는 요괴가 황제를 홀리고 제국의 뒤 흔들어 파멸로 이끌었고 결국 제국을 자신의 손에 넣게 된 것이다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</a:p>
                    <a:p>
                      <a:pPr marL="0" indent="0"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FontTx/>
                        <a:buNone/>
                      </a:pP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하지만 제국을 자신의 손에 넣었음에도 달기는 만족하지 못하였고 세상을 모두 자신의 손에 넣기 위해 제국 주변의 나라들에 혼란을 일으키고 침략하여 자신의 손에 넣었다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반도의 나라 또한 달기의 수작으로 인하여 정파와 </a:t>
                      </a:r>
                      <a:r>
                        <a:rPr lang="ko-KR" altLang="en-US" sz="1600" dirty="0" err="1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사파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간의 큰 마찰이 일어났고 그로인한 전쟁으로 인해 세력이 약화되고 제국의 군대를 이용하여 반도의 군대를 국경에 잡아 두었다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괴물들을 견제할 세력이 약해지자 지맥을 수 많은 괴물들이 미쳐 날뛰게 만들어 반도를 약화 시키고 있었다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무림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내에 정사 대전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으로 양쪽 세력이 크게 감소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하고 약 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1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년 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,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갑자기 늘어난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괴물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들이 마을을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습격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하여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가족과 친구들을 잃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고 괴물들에게 복수하기 위해 괴물들을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사냥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하는 사냥꾼이 된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방랑자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가 토벌단에 들어가 전국을 돌아 다니며 괴물로 인한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사건, 사고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들을 해결하며 모든 사건의 배후에 어떠한 세력이 있다는 것을 눈치채고 추적 끝에 모든 사건의 흑막 달기를 처단하여 대륙에 평화를 가져온다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  <a:endParaRPr lang="ko-KR" altLang="en-US" sz="1600" dirty="0"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8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5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.캐릭터</a:t>
            </a:r>
          </a:p>
        </p:txBody>
      </p:sp>
      <p:graphicFrame>
        <p:nvGraphicFramePr>
          <p:cNvPr id="3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089045"/>
              </p:ext>
            </p:extLst>
          </p:nvPr>
        </p:nvGraphicFramePr>
        <p:xfrm>
          <a:off x="187325" y="1282116"/>
          <a:ext cx="8272145" cy="454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9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2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194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캐릭터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59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이름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닉네임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플레이어 임의 설정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기본적으로 방랑자라고 불린다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59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성격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전체적으로 냉정 하지만 괴물에 관련된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일에는 복수귀적 면모를 보인다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19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과거 괴물들로 인해 가족과 친구를 잃은 방랑자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438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캐릭터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캐릭터에는 인간 남자와 여자가 있다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장비는 전투 중 착용 및 해제할 수 없다.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무기는 주 설정과 보조 설정으로 최대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개 까지 설정할 수 있으며, 전투 중 자유롭게 변경할 수 있다.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무기 착용시 왼손과 오른손에 각각 1개씩 최대 2개를 장비할 수 있다.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모든 종류 무기를 사용할 수 있다. </a:t>
                      </a:r>
                      <a:endParaRPr lang="en-US" altLang="ko-KR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다양한 방법으로 경험치를 얻어 경지를 올릴 수 있다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 (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최대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8)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캐릭터의 능력치는 레벨에 비례하여 최대 성장치가 존재한다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캐릭터의 경지가 오를 시 체력과 지구력이 일정량 상승하며 추가적인 수련 등의 방법으로 능력치들을 상승 시킬 수 있다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그림 1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5" r="20814"/>
          <a:stretch>
            <a:fillRect/>
          </a:stretch>
        </p:blipFill>
        <p:spPr>
          <a:xfrm>
            <a:off x="8526780" y="1717040"/>
            <a:ext cx="1861820" cy="3506470"/>
          </a:xfrm>
          <a:prstGeom prst="rect">
            <a:avLst/>
          </a:prstGeom>
          <a:noFill/>
        </p:spPr>
      </p:pic>
      <p:pic>
        <p:nvPicPr>
          <p:cNvPr id="8" name="그림 1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0264"/>
          <a:stretch>
            <a:fillRect/>
          </a:stretch>
        </p:blipFill>
        <p:spPr>
          <a:xfrm>
            <a:off x="10463530" y="1700530"/>
            <a:ext cx="1492885" cy="34982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6641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6.캐릭터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능력치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8" name="실행 단추: 문서 7">
            <a:hlinkClick r:id="rId3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10" name="실행 단추: 문서 9">
            <a:hlinkClick r:id="rId4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51C90082-9A24-472A-83FC-C323AF64F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562919"/>
              </p:ext>
            </p:extLst>
          </p:nvPr>
        </p:nvGraphicFramePr>
        <p:xfrm>
          <a:off x="510540" y="1073785"/>
          <a:ext cx="8745220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18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16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능력치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기본 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경지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강함을 표기하는 척도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삼류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이류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일류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절정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초절정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화경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현경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생사경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1 (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삼류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6487763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생존에 관련된 자원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사망한다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677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지구력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공격 및 달리기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구르기 등의 동작에 사용되는 자원이다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행동에 제한이 걸린다</a:t>
                      </a:r>
                      <a:endParaRPr lang="en-US" altLang="ko-KR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캐릭터가 공격 시 데미지에 관여하는 수치.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착용한 무기와 내공, 외공 등의 수치에 따라 변화한다.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방어력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캐릭터가 피해를 받을 경우 관여하는 수치.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착용한 방어구와 내공, 외공 등의 수치에 따라 변화한다.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내공 수련 및 영약 등의 방법으로 상승 시킬 수 있는 수치.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외공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무공 수련과 전투 등의 방법으로 상승 시킬 수 있는 수치.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12" name="Rect 0">
            <a:extLst>
              <a:ext uri="{FF2B5EF4-FFF2-40B4-BE49-F238E27FC236}">
                <a16:creationId xmlns:a16="http://schemas.microsoft.com/office/drawing/2014/main" id="{CF77A6BB-C7AA-4B0A-8A17-050E7CC3BAF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28</Pages>
  <Paragraphs>672</Paragraphs>
  <Words>2293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Saebyeol Yu</dc:creator>
  <cp:lastModifiedBy>yjk0401</cp:lastModifiedBy>
  <dc:title>PowerPoint 프레젠테이션</dc:title>
  <cp:version>9.103.97.45139</cp:version>
  <dcterms:modified xsi:type="dcterms:W3CDTF">2023-11-09T10:49:11Z</dcterms:modified>
</cp:coreProperties>
</file>